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SuperDario" charset="1" panose="00000000000000000000"/>
      <p:regular r:id="rId26"/>
    </p:embeddedFont>
    <p:embeddedFont>
      <p:font typeface="可画乐黑" charset="1" panose="00020600040101010101"/>
      <p:regular r:id="rId27"/>
    </p:embeddedFont>
    <p:embeddedFont>
      <p:font typeface="Blogger Bold" charset="1" panose="020005060300000200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48.png" Type="http://schemas.openxmlformats.org/officeDocument/2006/relationships/image"/><Relationship Id="rId17" Target="../media/image49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gif" Type="http://schemas.openxmlformats.org/officeDocument/2006/relationships/image"/><Relationship Id="rId5" Target="../media/image10.gif" Type="http://schemas.openxmlformats.org/officeDocument/2006/relationships/image"/><Relationship Id="rId6" Target="../media/image20.gif" Type="http://schemas.openxmlformats.org/officeDocument/2006/relationships/image"/><Relationship Id="rId7" Target="../media/image21.gif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8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gif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8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2" Target="../media/image20.gif" Type="http://schemas.openxmlformats.org/officeDocument/2006/relationships/image"/><Relationship Id="rId3" Target="../media/image83.png" Type="http://schemas.openxmlformats.org/officeDocument/2006/relationships/image"/><Relationship Id="rId4" Target="../media/image84.svg" Type="http://schemas.openxmlformats.org/officeDocument/2006/relationships/image"/><Relationship Id="rId5" Target="../media/image85.gif" Type="http://schemas.openxmlformats.org/officeDocument/2006/relationships/image"/><Relationship Id="rId6" Target="../media/image86.gif" Type="http://schemas.openxmlformats.org/officeDocument/2006/relationships/image"/><Relationship Id="rId7" Target="../media/image87.png" Type="http://schemas.openxmlformats.org/officeDocument/2006/relationships/image"/><Relationship Id="rId8" Target="../media/image88.pn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gif" Type="http://schemas.openxmlformats.org/officeDocument/2006/relationships/image"/><Relationship Id="rId11" Target="../media/image97.png" Type="http://schemas.openxmlformats.org/officeDocument/2006/relationships/image"/><Relationship Id="rId12" Target="../media/image98.svg" Type="http://schemas.openxmlformats.org/officeDocument/2006/relationships/image"/><Relationship Id="rId13" Target="../media/image99.png" Type="http://schemas.openxmlformats.org/officeDocument/2006/relationships/image"/><Relationship Id="rId14" Target="../media/image100.svg" Type="http://schemas.openxmlformats.org/officeDocument/2006/relationships/image"/><Relationship Id="rId15" Target="../media/image101.gif" Type="http://schemas.openxmlformats.org/officeDocument/2006/relationships/image"/><Relationship Id="rId16" Target="../media/image102.gif" Type="http://schemas.openxmlformats.org/officeDocument/2006/relationships/image"/><Relationship Id="rId17" Target="../media/image60.gif" Type="http://schemas.openxmlformats.org/officeDocument/2006/relationships/image"/><Relationship Id="rId2" Target="../media/image10.gif" Type="http://schemas.openxmlformats.org/officeDocument/2006/relationships/image"/><Relationship Id="rId3" Target="../media/image91.png" Type="http://schemas.openxmlformats.org/officeDocument/2006/relationships/image"/><Relationship Id="rId4" Target="../media/image92.svg" Type="http://schemas.openxmlformats.org/officeDocument/2006/relationships/image"/><Relationship Id="rId5" Target="../media/image80.gif" Type="http://schemas.openxmlformats.org/officeDocument/2006/relationships/image"/><Relationship Id="rId6" Target="../media/image93.png" Type="http://schemas.openxmlformats.org/officeDocument/2006/relationships/image"/><Relationship Id="rId7" Target="../media/image94.svg" Type="http://schemas.openxmlformats.org/officeDocument/2006/relationships/image"/><Relationship Id="rId8" Target="../media/image95.png" Type="http://schemas.openxmlformats.org/officeDocument/2006/relationships/image"/><Relationship Id="rId9" Target="../media/image9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48.png" Type="http://schemas.openxmlformats.org/officeDocument/2006/relationships/image"/><Relationship Id="rId17" Target="../media/image49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gif" Type="http://schemas.openxmlformats.org/officeDocument/2006/relationships/image"/><Relationship Id="rId5" Target="../media/image10.gif" Type="http://schemas.openxmlformats.org/officeDocument/2006/relationships/image"/><Relationship Id="rId6" Target="../media/image20.gif" Type="http://schemas.openxmlformats.org/officeDocument/2006/relationships/image"/><Relationship Id="rId7" Target="../media/image21.gif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48.png" Type="http://schemas.openxmlformats.org/officeDocument/2006/relationships/image"/><Relationship Id="rId17" Target="../media/image49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gif" Type="http://schemas.openxmlformats.org/officeDocument/2006/relationships/image"/><Relationship Id="rId5" Target="../media/image10.gif" Type="http://schemas.openxmlformats.org/officeDocument/2006/relationships/image"/><Relationship Id="rId6" Target="../media/image20.gif" Type="http://schemas.openxmlformats.org/officeDocument/2006/relationships/image"/><Relationship Id="rId7" Target="../media/image21.gif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svg" Type="http://schemas.openxmlformats.org/officeDocument/2006/relationships/image"/><Relationship Id="rId11" Target="../media/image111.png" Type="http://schemas.openxmlformats.org/officeDocument/2006/relationships/image"/><Relationship Id="rId12" Target="../media/image112.svg" Type="http://schemas.openxmlformats.org/officeDocument/2006/relationships/image"/><Relationship Id="rId13" Target="../media/image113.gif" Type="http://schemas.openxmlformats.org/officeDocument/2006/relationships/image"/><Relationship Id="rId14" Target="../media/image114.png" Type="http://schemas.openxmlformats.org/officeDocument/2006/relationships/image"/><Relationship Id="rId15" Target="../media/image115.svg" Type="http://schemas.openxmlformats.org/officeDocument/2006/relationships/image"/><Relationship Id="rId2" Target="../media/image103.gif" Type="http://schemas.openxmlformats.org/officeDocument/2006/relationships/image"/><Relationship Id="rId3" Target="../media/image37.gif" Type="http://schemas.openxmlformats.org/officeDocument/2006/relationships/image"/><Relationship Id="rId4" Target="../media/image104.gif" Type="http://schemas.openxmlformats.org/officeDocument/2006/relationships/image"/><Relationship Id="rId5" Target="../media/image105.png" Type="http://schemas.openxmlformats.org/officeDocument/2006/relationships/image"/><Relationship Id="rId6" Target="../media/image106.svg" Type="http://schemas.openxmlformats.org/officeDocument/2006/relationships/image"/><Relationship Id="rId7" Target="../media/image107.png" Type="http://schemas.openxmlformats.org/officeDocument/2006/relationships/image"/><Relationship Id="rId8" Target="../media/image108.sv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116.gif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gif" Type="http://schemas.openxmlformats.org/officeDocument/2006/relationships/image"/><Relationship Id="rId5" Target="../media/image10.gif" Type="http://schemas.openxmlformats.org/officeDocument/2006/relationships/image"/><Relationship Id="rId6" Target="../media/image20.gif" Type="http://schemas.openxmlformats.org/officeDocument/2006/relationships/image"/><Relationship Id="rId7" Target="../media/image21.gif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23.png" Type="http://schemas.openxmlformats.org/officeDocument/2006/relationships/image"/><Relationship Id="rId13" Target="../media/image124.svg" Type="http://schemas.openxmlformats.org/officeDocument/2006/relationships/image"/><Relationship Id="rId14" Target="../media/image125.png" Type="http://schemas.openxmlformats.org/officeDocument/2006/relationships/image"/><Relationship Id="rId15" Target="../media/image126.svg" Type="http://schemas.openxmlformats.org/officeDocument/2006/relationships/image"/><Relationship Id="rId16" Target="../media/image127.gif" Type="http://schemas.openxmlformats.org/officeDocument/2006/relationships/image"/><Relationship Id="rId2" Target="../media/image117.png" Type="http://schemas.openxmlformats.org/officeDocument/2006/relationships/image"/><Relationship Id="rId3" Target="../media/image118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119.png" Type="http://schemas.openxmlformats.org/officeDocument/2006/relationships/image"/><Relationship Id="rId7" Target="../media/image120.svg" Type="http://schemas.openxmlformats.org/officeDocument/2006/relationships/image"/><Relationship Id="rId8" Target="../media/image121.png" Type="http://schemas.openxmlformats.org/officeDocument/2006/relationships/image"/><Relationship Id="rId9" Target="../media/image1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gif" Type="http://schemas.openxmlformats.org/officeDocument/2006/relationships/image"/><Relationship Id="rId12" Target="../media/image21.gif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jpe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gif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3.svg" Type="http://schemas.openxmlformats.org/officeDocument/2006/relationships/image"/><Relationship Id="rId11" Target="../media/image134.gif" Type="http://schemas.openxmlformats.org/officeDocument/2006/relationships/image"/><Relationship Id="rId12" Target="../media/image135.png" Type="http://schemas.openxmlformats.org/officeDocument/2006/relationships/image"/><Relationship Id="rId13" Target="../media/image136.png" Type="http://schemas.openxmlformats.org/officeDocument/2006/relationships/image"/><Relationship Id="rId2" Target="../media/image128.png" Type="http://schemas.openxmlformats.org/officeDocument/2006/relationships/image"/><Relationship Id="rId3" Target="../media/image129.png" Type="http://schemas.openxmlformats.org/officeDocument/2006/relationships/image"/><Relationship Id="rId4" Target="../media/image130.svg" Type="http://schemas.openxmlformats.org/officeDocument/2006/relationships/image"/><Relationship Id="rId5" Target="../media/image131.gif" Type="http://schemas.openxmlformats.org/officeDocument/2006/relationships/image"/><Relationship Id="rId6" Target="../media/image127.gif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gif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38.gif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48.png" Type="http://schemas.openxmlformats.org/officeDocument/2006/relationships/image"/><Relationship Id="rId17" Target="../media/image49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gif" Type="http://schemas.openxmlformats.org/officeDocument/2006/relationships/image"/><Relationship Id="rId5" Target="../media/image10.gif" Type="http://schemas.openxmlformats.org/officeDocument/2006/relationships/image"/><Relationship Id="rId6" Target="../media/image20.gif" Type="http://schemas.openxmlformats.org/officeDocument/2006/relationships/image"/><Relationship Id="rId7" Target="../media/image21.gif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gif" Type="http://schemas.openxmlformats.org/officeDocument/2006/relationships/image"/><Relationship Id="rId2" Target="../media/image59.gif" Type="http://schemas.openxmlformats.org/officeDocument/2006/relationships/image"/><Relationship Id="rId3" Target="../media/image60.gif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20.gif" Type="http://schemas.openxmlformats.org/officeDocument/2006/relationships/image"/><Relationship Id="rId7" Target="../media/image21.gif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48.png" Type="http://schemas.openxmlformats.org/officeDocument/2006/relationships/image"/><Relationship Id="rId17" Target="../media/image49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gif" Type="http://schemas.openxmlformats.org/officeDocument/2006/relationships/image"/><Relationship Id="rId5" Target="../media/image10.gif" Type="http://schemas.openxmlformats.org/officeDocument/2006/relationships/image"/><Relationship Id="rId6" Target="../media/image20.gif" Type="http://schemas.openxmlformats.org/officeDocument/2006/relationships/image"/><Relationship Id="rId7" Target="../media/image21.gif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gif" Type="http://schemas.openxmlformats.org/officeDocument/2006/relationships/image"/><Relationship Id="rId11" Target="../media/image73.gif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20.gif" Type="http://schemas.openxmlformats.org/officeDocument/2006/relationships/image"/><Relationship Id="rId15" Target="../media/image74.png" Type="http://schemas.openxmlformats.org/officeDocument/2006/relationships/image"/><Relationship Id="rId16" Target="../media/image75.svg" Type="http://schemas.openxmlformats.org/officeDocument/2006/relationships/image"/><Relationship Id="rId17" Target="../media/image76.png" Type="http://schemas.openxmlformats.org/officeDocument/2006/relationships/image"/><Relationship Id="rId18" Target="../media/image77.svg" Type="http://schemas.openxmlformats.org/officeDocument/2006/relationships/image"/><Relationship Id="rId19" Target="../media/image18.png" Type="http://schemas.openxmlformats.org/officeDocument/2006/relationships/image"/><Relationship Id="rId2" Target="../media/image64.png" Type="http://schemas.openxmlformats.org/officeDocument/2006/relationships/image"/><Relationship Id="rId20" Target="../media/image19.sv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gif" Type="http://schemas.openxmlformats.org/officeDocument/2006/relationships/image"/><Relationship Id="rId11" Target="../media/image73.gif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20.gif" Type="http://schemas.openxmlformats.org/officeDocument/2006/relationships/image"/><Relationship Id="rId15" Target="../media/image74.png" Type="http://schemas.openxmlformats.org/officeDocument/2006/relationships/image"/><Relationship Id="rId16" Target="../media/image75.svg" Type="http://schemas.openxmlformats.org/officeDocument/2006/relationships/image"/><Relationship Id="rId17" Target="../media/image76.png" Type="http://schemas.openxmlformats.org/officeDocument/2006/relationships/image"/><Relationship Id="rId18" Target="../media/image77.svg" Type="http://schemas.openxmlformats.org/officeDocument/2006/relationships/image"/><Relationship Id="rId19" Target="../media/image18.png" Type="http://schemas.openxmlformats.org/officeDocument/2006/relationships/image"/><Relationship Id="rId2" Target="../media/image64.png" Type="http://schemas.openxmlformats.org/officeDocument/2006/relationships/image"/><Relationship Id="rId20" Target="../media/image19.sv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07087"/>
            <a:ext cx="18288000" cy="1379913"/>
            <a:chOff x="0" y="0"/>
            <a:chExt cx="24384000" cy="18398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839884"/>
            </a:xfrm>
            <a:custGeom>
              <a:avLst/>
              <a:gdLst/>
              <a:ahLst/>
              <a:cxnLst/>
              <a:rect r="r" b="b" t="t" l="l"/>
              <a:pathLst>
                <a:path h="1839884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192000" y="0"/>
              <a:ext cx="12192000" cy="1839884"/>
            </a:xfrm>
            <a:custGeom>
              <a:avLst/>
              <a:gdLst/>
              <a:ahLst/>
              <a:cxnLst/>
              <a:rect r="r" b="b" t="t" l="l"/>
              <a:pathLst>
                <a:path h="1839884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001007" y="8115305"/>
            <a:ext cx="6285986" cy="1360059"/>
          </a:xfrm>
          <a:custGeom>
            <a:avLst/>
            <a:gdLst/>
            <a:ahLst/>
            <a:cxnLst/>
            <a:rect r="r" b="b" t="t" l="l"/>
            <a:pathLst>
              <a:path h="1360059" w="6285986">
                <a:moveTo>
                  <a:pt x="0" y="0"/>
                </a:moveTo>
                <a:lnTo>
                  <a:pt x="6285986" y="0"/>
                </a:lnTo>
                <a:lnTo>
                  <a:pt x="6285986" y="1360058"/>
                </a:lnTo>
                <a:lnTo>
                  <a:pt x="0" y="136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16048" y="-1000959"/>
            <a:ext cx="1316684" cy="3532567"/>
          </a:xfrm>
          <a:custGeom>
            <a:avLst/>
            <a:gdLst/>
            <a:ahLst/>
            <a:cxnLst/>
            <a:rect r="r" b="b" t="t" l="l"/>
            <a:pathLst>
              <a:path h="3532567" w="1316684">
                <a:moveTo>
                  <a:pt x="0" y="0"/>
                </a:moveTo>
                <a:lnTo>
                  <a:pt x="1316684" y="0"/>
                </a:lnTo>
                <a:lnTo>
                  <a:pt x="1316684" y="3532567"/>
                </a:lnTo>
                <a:lnTo>
                  <a:pt x="0" y="3532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25731" y="7179047"/>
            <a:ext cx="2190077" cy="1872516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825731" y="7559991"/>
            <a:ext cx="1554286" cy="2470686"/>
          </a:xfrm>
          <a:custGeom>
            <a:avLst/>
            <a:gdLst/>
            <a:ahLst/>
            <a:cxnLst/>
            <a:rect r="r" b="b" t="t" l="l"/>
            <a:pathLst>
              <a:path h="2470686" w="1554286">
                <a:moveTo>
                  <a:pt x="0" y="0"/>
                </a:moveTo>
                <a:lnTo>
                  <a:pt x="1554286" y="0"/>
                </a:lnTo>
                <a:lnTo>
                  <a:pt x="1554286" y="2470686"/>
                </a:lnTo>
                <a:lnTo>
                  <a:pt x="0" y="2470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84184" y="695929"/>
            <a:ext cx="1199645" cy="128304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4184" y="1614482"/>
            <a:ext cx="17248548" cy="440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6"/>
              </a:lnSpc>
            </a:pPr>
            <a:r>
              <a:rPr lang="en-US" sz="8798" spc="1680">
                <a:solidFill>
                  <a:srgbClr val="FA6AE0"/>
                </a:solidFill>
                <a:latin typeface="SuperDario"/>
              </a:rPr>
              <a:t>MYSTIC DEFENDERS: GUARDIANS OF THE ELEMENTAL FORTRESS</a:t>
            </a:r>
          </a:p>
          <a:p>
            <a:pPr algn="ctr">
              <a:lnSpc>
                <a:spcPts val="5800"/>
              </a:lnSpc>
            </a:pPr>
            <a:r>
              <a:rPr lang="en-US" sz="5000" spc="955">
                <a:solidFill>
                  <a:srgbClr val="FA6AE0"/>
                </a:solidFill>
                <a:ea typeface="可画乐黑"/>
              </a:rPr>
              <a:t>神秘防御者：元素要塞的守护者</a:t>
            </a:r>
          </a:p>
          <a:p>
            <a:pPr algn="ctr" marL="0" indent="0" lvl="0">
              <a:lnSpc>
                <a:spcPts val="7060"/>
              </a:lnSpc>
            </a:pPr>
            <a:r>
              <a:rPr lang="en-US" sz="6086" spc="1162">
                <a:solidFill>
                  <a:srgbClr val="FA6AE0"/>
                </a:solidFill>
                <a:ea typeface="可画乐黑"/>
              </a:rPr>
              <a:t>类植物大战僵尸塔防游戏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3829" y="637130"/>
            <a:ext cx="3010545" cy="127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6"/>
              </a:lnSpc>
            </a:pPr>
            <a:r>
              <a:rPr lang="en-US" sz="7591" spc="1123">
                <a:solidFill>
                  <a:srgbClr val="FCEF45"/>
                </a:solidFill>
                <a:latin typeface="SuperDario"/>
              </a:rPr>
              <a:t>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01592" y="6082681"/>
            <a:ext cx="13684816" cy="136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</a:pPr>
            <a:r>
              <a:rPr lang="en-US" sz="3110" spc="600">
                <a:solidFill>
                  <a:srgbClr val="000000"/>
                </a:solidFill>
                <a:ea typeface="Blogger Bold"/>
              </a:rPr>
              <a:t>课程：软件工程原理与实践</a:t>
            </a:r>
          </a:p>
          <a:p>
            <a:pPr algn="ctr">
              <a:lnSpc>
                <a:spcPts val="3515"/>
              </a:lnSpc>
            </a:pPr>
            <a:r>
              <a:rPr lang="en-US" sz="3110" spc="600">
                <a:solidFill>
                  <a:srgbClr val="000000"/>
                </a:solidFill>
                <a:ea typeface="Blogger Bold"/>
              </a:rPr>
              <a:t>指导老师：沈备军</a:t>
            </a:r>
          </a:p>
          <a:p>
            <a:pPr algn="ctr" marL="0" indent="0" lvl="0">
              <a:lnSpc>
                <a:spcPts val="3515"/>
              </a:lnSpc>
              <a:spcBef>
                <a:spcPct val="0"/>
              </a:spcBef>
            </a:pPr>
            <a:r>
              <a:rPr lang="en-US" sz="3110" spc="600">
                <a:solidFill>
                  <a:srgbClr val="000000"/>
                </a:solidFill>
                <a:latin typeface="Blogger Bold"/>
                <a:ea typeface="Blogger Bold"/>
              </a:rPr>
              <a:t>22小组：王理想，JULIANO，JASON YOUNG, ZHI LING TAN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1669" y="7969764"/>
            <a:ext cx="3264662" cy="138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5"/>
              </a:lnSpc>
              <a:spcBef>
                <a:spcPct val="0"/>
              </a:spcBef>
            </a:pPr>
            <a:r>
              <a:rPr lang="en-US" sz="8237" spc="1219">
                <a:solidFill>
                  <a:srgbClr val="000000"/>
                </a:solidFill>
                <a:latin typeface="SuperDario"/>
              </a:rPr>
              <a:t>START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73117" y="1085397"/>
            <a:ext cx="7204487" cy="606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0"/>
              </a:lnSpc>
            </a:pPr>
            <a:r>
              <a:rPr lang="en-US" sz="3894" spc="751">
                <a:solidFill>
                  <a:srgbClr val="000000"/>
                </a:solidFill>
                <a:ea typeface="Blogger Bold"/>
              </a:rPr>
              <a:t>大作业答辩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4098" y="5677189"/>
            <a:ext cx="20605971" cy="7173517"/>
            <a:chOff x="0" y="0"/>
            <a:chExt cx="5427087" cy="1889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087" cy="1889321"/>
            </a:xfrm>
            <a:custGeom>
              <a:avLst/>
              <a:gdLst/>
              <a:ahLst/>
              <a:cxnLst/>
              <a:rect r="r" b="b" t="t" l="l"/>
              <a:pathLst>
                <a:path h="1889321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1889321"/>
                  </a:lnTo>
                  <a:lnTo>
                    <a:pt x="0" y="1889321"/>
                  </a:lnTo>
                  <a:close/>
                </a:path>
              </a:pathLst>
            </a:custGeom>
            <a:solidFill>
              <a:srgbClr val="3FBA3B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27087" cy="1955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1557" y="2734868"/>
            <a:ext cx="10064887" cy="5032443"/>
          </a:xfrm>
          <a:custGeom>
            <a:avLst/>
            <a:gdLst/>
            <a:ahLst/>
            <a:cxnLst/>
            <a:rect r="r" b="b" t="t" l="l"/>
            <a:pathLst>
              <a:path h="5032443" w="10064887">
                <a:moveTo>
                  <a:pt x="0" y="0"/>
                </a:moveTo>
                <a:lnTo>
                  <a:pt x="10064886" y="0"/>
                </a:lnTo>
                <a:lnTo>
                  <a:pt x="10064886" y="5032444"/>
                </a:lnTo>
                <a:lnTo>
                  <a:pt x="0" y="50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423402" y="3863614"/>
            <a:ext cx="9441196" cy="214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ea typeface="可画乐黑"/>
              </a:rPr>
              <a:t>架构与关键技术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458809" y="2505655"/>
            <a:ext cx="3502317" cy="7309108"/>
            <a:chOff x="0" y="0"/>
            <a:chExt cx="4669756" cy="974547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4694348"/>
              <a:ext cx="4217693" cy="5051129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1576243"/>
              <a:ext cx="1287351" cy="1376846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3114302"/>
              <a:ext cx="1287351" cy="1376846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0"/>
              <a:ext cx="1287351" cy="137684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917254" y="1557151"/>
              <a:ext cx="1287351" cy="1376846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3382405" y="1122102"/>
              <a:ext cx="1287351" cy="1376846"/>
            </a:xfrm>
            <a:prstGeom prst="rect">
              <a:avLst/>
            </a:prstGeom>
          </p:spPr>
        </p:pic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58549" y="562777"/>
            <a:ext cx="3097903" cy="92937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392423" y="562777"/>
            <a:ext cx="2168080" cy="845551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0366983" y="605924"/>
            <a:ext cx="4561975" cy="843077"/>
            <a:chOff x="0" y="0"/>
            <a:chExt cx="6082633" cy="11241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39633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479265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718898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95853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289582" y="1880450"/>
            <a:ext cx="1708837" cy="1708837"/>
          </a:xfrm>
          <a:custGeom>
            <a:avLst/>
            <a:gdLst/>
            <a:ahLst/>
            <a:cxnLst/>
            <a:rect r="r" b="b" t="t" l="l"/>
            <a:pathLst>
              <a:path h="1708837" w="1708837">
                <a:moveTo>
                  <a:pt x="0" y="0"/>
                </a:moveTo>
                <a:lnTo>
                  <a:pt x="1708836" y="0"/>
                </a:lnTo>
                <a:lnTo>
                  <a:pt x="1708836" y="1708837"/>
                </a:lnTo>
                <a:lnTo>
                  <a:pt x="0" y="1708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612146" y="2230091"/>
            <a:ext cx="1063707" cy="1009555"/>
          </a:xfrm>
          <a:custGeom>
            <a:avLst/>
            <a:gdLst/>
            <a:ahLst/>
            <a:cxnLst/>
            <a:rect r="r" b="b" t="t" l="l"/>
            <a:pathLst>
              <a:path h="1009555" w="1063707">
                <a:moveTo>
                  <a:pt x="0" y="0"/>
                </a:moveTo>
                <a:lnTo>
                  <a:pt x="1063708" y="0"/>
                </a:lnTo>
                <a:lnTo>
                  <a:pt x="1063708" y="1009555"/>
                </a:lnTo>
                <a:lnTo>
                  <a:pt x="0" y="1009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91682" y="7730626"/>
            <a:ext cx="3219875" cy="2084137"/>
          </a:xfrm>
          <a:custGeom>
            <a:avLst/>
            <a:gdLst/>
            <a:ahLst/>
            <a:cxnLst/>
            <a:rect r="r" b="b" t="t" l="l"/>
            <a:pathLst>
              <a:path h="2084137" w="3219875">
                <a:moveTo>
                  <a:pt x="0" y="0"/>
                </a:moveTo>
                <a:lnTo>
                  <a:pt x="3219875" y="0"/>
                </a:lnTo>
                <a:lnTo>
                  <a:pt x="3219875" y="2084137"/>
                </a:lnTo>
                <a:lnTo>
                  <a:pt x="0" y="20841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58549" y="2505655"/>
            <a:ext cx="2440065" cy="4758993"/>
          </a:xfrm>
          <a:custGeom>
            <a:avLst/>
            <a:gdLst/>
            <a:ahLst/>
            <a:cxnLst/>
            <a:rect r="r" b="b" t="t" l="l"/>
            <a:pathLst>
              <a:path h="4758993" w="2440065">
                <a:moveTo>
                  <a:pt x="0" y="0"/>
                </a:moveTo>
                <a:lnTo>
                  <a:pt x="2440066" y="0"/>
                </a:lnTo>
                <a:lnTo>
                  <a:pt x="2440066" y="4758993"/>
                </a:lnTo>
                <a:lnTo>
                  <a:pt x="0" y="47589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861" y="7835114"/>
            <a:ext cx="18861497" cy="2846371"/>
          </a:xfrm>
          <a:custGeom>
            <a:avLst/>
            <a:gdLst/>
            <a:ahLst/>
            <a:cxnLst/>
            <a:rect r="r" b="b" t="t" l="l"/>
            <a:pathLst>
              <a:path h="2846371" w="18861497">
                <a:moveTo>
                  <a:pt x="0" y="0"/>
                </a:moveTo>
                <a:lnTo>
                  <a:pt x="18861497" y="0"/>
                </a:lnTo>
                <a:lnTo>
                  <a:pt x="18861497" y="2846372"/>
                </a:lnTo>
                <a:lnTo>
                  <a:pt x="0" y="2846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94098" y="9764606"/>
            <a:ext cx="20605971" cy="3086100"/>
            <a:chOff x="0" y="0"/>
            <a:chExt cx="542708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27087" cy="812800"/>
            </a:xfrm>
            <a:custGeom>
              <a:avLst/>
              <a:gdLst/>
              <a:ahLst/>
              <a:cxnLst/>
              <a:rect r="r" b="b" t="t" l="l"/>
              <a:pathLst>
                <a:path h="812800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1D78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427087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694271" y="8430648"/>
            <a:ext cx="1130058" cy="1054036"/>
          </a:xfrm>
          <a:custGeom>
            <a:avLst/>
            <a:gdLst/>
            <a:ahLst/>
            <a:cxnLst/>
            <a:rect r="r" b="b" t="t" l="l"/>
            <a:pathLst>
              <a:path h="1054036" w="1130058">
                <a:moveTo>
                  <a:pt x="1130058" y="0"/>
                </a:moveTo>
                <a:lnTo>
                  <a:pt x="0" y="0"/>
                </a:lnTo>
                <a:lnTo>
                  <a:pt x="0" y="1054036"/>
                </a:lnTo>
                <a:lnTo>
                  <a:pt x="1130058" y="1054036"/>
                </a:lnTo>
                <a:lnTo>
                  <a:pt x="11300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33203" y="282675"/>
            <a:ext cx="6951370" cy="1693606"/>
          </a:xfrm>
          <a:custGeom>
            <a:avLst/>
            <a:gdLst/>
            <a:ahLst/>
            <a:cxnLst/>
            <a:rect r="r" b="b" t="t" l="l"/>
            <a:pathLst>
              <a:path h="1693606" w="6951370">
                <a:moveTo>
                  <a:pt x="0" y="0"/>
                </a:moveTo>
                <a:lnTo>
                  <a:pt x="6951369" y="0"/>
                </a:lnTo>
                <a:lnTo>
                  <a:pt x="6951369" y="1693606"/>
                </a:lnTo>
                <a:lnTo>
                  <a:pt x="0" y="1693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084004" y="7346098"/>
            <a:ext cx="2403074" cy="179029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0175226" y="2554202"/>
            <a:ext cx="7862142" cy="4702991"/>
          </a:xfrm>
          <a:custGeom>
            <a:avLst/>
            <a:gdLst/>
            <a:ahLst/>
            <a:cxnLst/>
            <a:rect r="r" b="b" t="t" l="l"/>
            <a:pathLst>
              <a:path h="4702991" w="7862142">
                <a:moveTo>
                  <a:pt x="0" y="0"/>
                </a:moveTo>
                <a:lnTo>
                  <a:pt x="7862142" y="0"/>
                </a:lnTo>
                <a:lnTo>
                  <a:pt x="7862142" y="4702991"/>
                </a:lnTo>
                <a:lnTo>
                  <a:pt x="0" y="47029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85541" y="2718527"/>
            <a:ext cx="5641512" cy="4374341"/>
          </a:xfrm>
          <a:custGeom>
            <a:avLst/>
            <a:gdLst/>
            <a:ahLst/>
            <a:cxnLst/>
            <a:rect r="r" b="b" t="t" l="l"/>
            <a:pathLst>
              <a:path h="4374341" w="5641512">
                <a:moveTo>
                  <a:pt x="0" y="0"/>
                </a:moveTo>
                <a:lnTo>
                  <a:pt x="5641512" y="0"/>
                </a:lnTo>
                <a:lnTo>
                  <a:pt x="5641512" y="4374341"/>
                </a:lnTo>
                <a:lnTo>
                  <a:pt x="0" y="43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7603" y="460950"/>
            <a:ext cx="10960060" cy="13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31"/>
              </a:lnSpc>
            </a:pPr>
            <a:r>
              <a:rPr lang="en-US" sz="8799" spc="633">
                <a:solidFill>
                  <a:srgbClr val="F04046"/>
                </a:solidFill>
                <a:latin typeface="可画乐黑"/>
                <a:ea typeface="可画乐黑"/>
              </a:rPr>
              <a:t>软件架构-用例视图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6303" y="2189072"/>
            <a:ext cx="9118761" cy="5157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0386" indent="-355193" lvl="1">
              <a:lnSpc>
                <a:spcPts val="5823"/>
              </a:lnSpc>
              <a:buFont typeface="Arial"/>
              <a:buChar char="•"/>
            </a:pPr>
            <a:r>
              <a:rPr lang="en-US" sz="3290">
                <a:solidFill>
                  <a:srgbClr val="000000"/>
                </a:solidFill>
                <a:latin typeface="可画乐黑"/>
              </a:rPr>
              <a:t>Login - </a:t>
            </a:r>
            <a:r>
              <a:rPr lang="en-US" sz="3290">
                <a:solidFill>
                  <a:srgbClr val="000000"/>
                </a:solidFill>
                <a:ea typeface="可画乐黑"/>
              </a:rPr>
              <a:t>当用户登入游戏时触发该用例。</a:t>
            </a:r>
          </a:p>
          <a:p>
            <a:pPr algn="l" marL="710386" indent="-355193" lvl="1">
              <a:lnSpc>
                <a:spcPts val="5823"/>
              </a:lnSpc>
              <a:buFont typeface="Arial"/>
              <a:buChar char="•"/>
            </a:pPr>
            <a:r>
              <a:rPr lang="en-US" sz="3290">
                <a:solidFill>
                  <a:srgbClr val="000000"/>
                </a:solidFill>
                <a:latin typeface="可画乐黑"/>
                <a:ea typeface="可画乐黑"/>
              </a:rPr>
              <a:t>Register - 当用户注册游戏账号时触发该用例。</a:t>
            </a:r>
          </a:p>
          <a:p>
            <a:pPr algn="l" marL="710386" indent="-355193" lvl="1">
              <a:lnSpc>
                <a:spcPts val="5823"/>
              </a:lnSpc>
              <a:buFont typeface="Arial"/>
              <a:buChar char="•"/>
            </a:pPr>
            <a:r>
              <a:rPr lang="en-US" sz="3290">
                <a:solidFill>
                  <a:srgbClr val="000000"/>
                </a:solidFill>
                <a:latin typeface="可画乐黑"/>
                <a:ea typeface="可画乐黑"/>
              </a:rPr>
              <a:t>Play - 当用户在游戏主界面选择开始游戏的时候触发该用例。</a:t>
            </a:r>
          </a:p>
          <a:p>
            <a:pPr algn="l" marL="710386" indent="-355193" lvl="1">
              <a:lnSpc>
                <a:spcPts val="5823"/>
              </a:lnSpc>
              <a:buFont typeface="Arial"/>
              <a:buChar char="•"/>
            </a:pPr>
            <a:r>
              <a:rPr lang="en-US" sz="3290">
                <a:solidFill>
                  <a:srgbClr val="000000"/>
                </a:solidFill>
                <a:latin typeface="可画乐黑"/>
                <a:ea typeface="可画乐黑"/>
              </a:rPr>
              <a:t>Show rank - 当用户在游戏主界面选择显示排行榜时触发该用例。</a:t>
            </a:r>
          </a:p>
          <a:p>
            <a:pPr algn="l" marL="710386" indent="-355193" lvl="1">
              <a:lnSpc>
                <a:spcPts val="5823"/>
              </a:lnSpc>
              <a:buFont typeface="Arial"/>
              <a:buChar char="•"/>
            </a:pPr>
            <a:r>
              <a:rPr lang="en-US" sz="3290">
                <a:solidFill>
                  <a:srgbClr val="000000"/>
                </a:solidFill>
                <a:latin typeface="可画乐黑"/>
                <a:ea typeface="可画乐黑"/>
              </a:rPr>
              <a:t>Quit - 用户退出游戏时触发该用例。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748" y="8342863"/>
            <a:ext cx="18861497" cy="2846371"/>
          </a:xfrm>
          <a:custGeom>
            <a:avLst/>
            <a:gdLst/>
            <a:ahLst/>
            <a:cxnLst/>
            <a:rect r="r" b="b" t="t" l="l"/>
            <a:pathLst>
              <a:path h="2846371" w="18861497">
                <a:moveTo>
                  <a:pt x="0" y="0"/>
                </a:moveTo>
                <a:lnTo>
                  <a:pt x="18861496" y="0"/>
                </a:lnTo>
                <a:lnTo>
                  <a:pt x="18861496" y="2846372"/>
                </a:lnTo>
                <a:lnTo>
                  <a:pt x="0" y="2846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694271" y="8430648"/>
            <a:ext cx="1130058" cy="1054036"/>
          </a:xfrm>
          <a:custGeom>
            <a:avLst/>
            <a:gdLst/>
            <a:ahLst/>
            <a:cxnLst/>
            <a:rect r="r" b="b" t="t" l="l"/>
            <a:pathLst>
              <a:path h="1054036" w="1130058">
                <a:moveTo>
                  <a:pt x="1130058" y="0"/>
                </a:moveTo>
                <a:lnTo>
                  <a:pt x="0" y="0"/>
                </a:lnTo>
                <a:lnTo>
                  <a:pt x="0" y="1054036"/>
                </a:lnTo>
                <a:lnTo>
                  <a:pt x="1130058" y="1054036"/>
                </a:lnTo>
                <a:lnTo>
                  <a:pt x="11300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51108" y="639226"/>
            <a:ext cx="6951370" cy="1693606"/>
          </a:xfrm>
          <a:custGeom>
            <a:avLst/>
            <a:gdLst/>
            <a:ahLst/>
            <a:cxnLst/>
            <a:rect r="r" b="b" t="t" l="l"/>
            <a:pathLst>
              <a:path h="1693606" w="6951370">
                <a:moveTo>
                  <a:pt x="0" y="0"/>
                </a:moveTo>
                <a:lnTo>
                  <a:pt x="6951370" y="0"/>
                </a:lnTo>
                <a:lnTo>
                  <a:pt x="6951370" y="1693606"/>
                </a:lnTo>
                <a:lnTo>
                  <a:pt x="0" y="1693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10717699" y="2658035"/>
            <a:ext cx="7114120" cy="4255537"/>
          </a:xfrm>
          <a:custGeom>
            <a:avLst/>
            <a:gdLst/>
            <a:ahLst/>
            <a:cxnLst/>
            <a:rect r="r" b="b" t="t" l="l"/>
            <a:pathLst>
              <a:path h="4255537" w="7114120">
                <a:moveTo>
                  <a:pt x="0" y="0"/>
                </a:moveTo>
                <a:lnTo>
                  <a:pt x="7114120" y="0"/>
                </a:lnTo>
                <a:lnTo>
                  <a:pt x="7114120" y="4255537"/>
                </a:lnTo>
                <a:lnTo>
                  <a:pt x="0" y="4255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7082" y="1920865"/>
            <a:ext cx="9881403" cy="650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2912">
                <a:solidFill>
                  <a:srgbClr val="000000"/>
                </a:solidFill>
                <a:ea typeface="可画乐黑"/>
              </a:rPr>
              <a:t>概述</a:t>
            </a:r>
          </a:p>
          <a:p>
            <a:pPr algn="l" marL="628798" indent="-314399" lvl="1">
              <a:lnSpc>
                <a:spcPts val="5155"/>
              </a:lnSpc>
              <a:buFont typeface="Arial"/>
              <a:buChar char="•"/>
            </a:pPr>
            <a:r>
              <a:rPr lang="en-US" sz="2912">
                <a:solidFill>
                  <a:srgbClr val="000000"/>
                </a:solidFill>
                <a:ea typeface="可画乐黑"/>
              </a:rPr>
              <a:t>该项目所采用的架构风格为层次架构风格。</a:t>
            </a:r>
          </a:p>
          <a:p>
            <a:pPr algn="l" marL="628798" indent="-314399" lvl="1">
              <a:lnSpc>
                <a:spcPts val="5155"/>
              </a:lnSpc>
              <a:buFont typeface="Arial"/>
              <a:buChar char="•"/>
            </a:pPr>
            <a:r>
              <a:rPr lang="en-US" sz="2912">
                <a:solidFill>
                  <a:srgbClr val="000000"/>
                </a:solidFill>
                <a:latin typeface="可画乐黑"/>
                <a:ea typeface="可画乐黑"/>
              </a:rPr>
              <a:t>含有Application，Business-Specific和Middleware层。</a:t>
            </a:r>
          </a:p>
          <a:p>
            <a:pPr algn="l" marL="628798" indent="-314399" lvl="1">
              <a:lnSpc>
                <a:spcPts val="5155"/>
              </a:lnSpc>
              <a:buFont typeface="Arial"/>
              <a:buChar char="•"/>
            </a:pPr>
            <a:r>
              <a:rPr lang="en-US" sz="2912">
                <a:solidFill>
                  <a:srgbClr val="000000"/>
                </a:solidFill>
                <a:latin typeface="可画乐黑"/>
                <a:ea typeface="可画乐黑"/>
              </a:rPr>
              <a:t>Application为用户可以直接接触到的层，内有Login，Register，Play和Show rank功能。</a:t>
            </a:r>
          </a:p>
          <a:p>
            <a:pPr algn="l" marL="628798" indent="-314399" lvl="1">
              <a:lnSpc>
                <a:spcPts val="5155"/>
              </a:lnSpc>
              <a:buFont typeface="Arial"/>
              <a:buChar char="•"/>
            </a:pPr>
            <a:r>
              <a:rPr lang="en-US" sz="2912">
                <a:solidFill>
                  <a:srgbClr val="000000"/>
                </a:solidFill>
                <a:latin typeface="可画乐黑"/>
                <a:ea typeface="可画乐黑"/>
              </a:rPr>
              <a:t>Business-Specific为用户不可接触层，将判断Application层发送的请求来决定相应的操作。</a:t>
            </a:r>
          </a:p>
          <a:p>
            <a:pPr algn="l" marL="628798" indent="-314399" lvl="1">
              <a:lnSpc>
                <a:spcPts val="5155"/>
              </a:lnSpc>
              <a:buFont typeface="Arial"/>
              <a:buChar char="•"/>
            </a:pPr>
            <a:r>
              <a:rPr lang="en-US" sz="2912">
                <a:solidFill>
                  <a:srgbClr val="000000"/>
                </a:solidFill>
                <a:latin typeface="可画乐黑"/>
                <a:ea typeface="可画乐黑"/>
              </a:rPr>
              <a:t>Middleware为用户不可接触层，内含有JDBC等工具来进行与游戏程序相关数据库的访问。</a:t>
            </a:r>
          </a:p>
          <a:p>
            <a:pPr algn="l">
              <a:lnSpc>
                <a:spcPts val="515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107456" y="1028700"/>
            <a:ext cx="1341893" cy="868571"/>
          </a:xfrm>
          <a:custGeom>
            <a:avLst/>
            <a:gdLst/>
            <a:ahLst/>
            <a:cxnLst/>
            <a:rect r="r" b="b" t="t" l="l"/>
            <a:pathLst>
              <a:path h="868571" w="1341893">
                <a:moveTo>
                  <a:pt x="0" y="0"/>
                </a:moveTo>
                <a:lnTo>
                  <a:pt x="1341893" y="0"/>
                </a:lnTo>
                <a:lnTo>
                  <a:pt x="1341893" y="868571"/>
                </a:lnTo>
                <a:lnTo>
                  <a:pt x="0" y="868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82718" y="1228743"/>
            <a:ext cx="2216179" cy="6994468"/>
          </a:xfrm>
          <a:custGeom>
            <a:avLst/>
            <a:gdLst/>
            <a:ahLst/>
            <a:cxnLst/>
            <a:rect r="r" b="b" t="t" l="l"/>
            <a:pathLst>
              <a:path h="6994468" w="2216179">
                <a:moveTo>
                  <a:pt x="0" y="0"/>
                </a:moveTo>
                <a:lnTo>
                  <a:pt x="2216179" y="0"/>
                </a:lnTo>
                <a:lnTo>
                  <a:pt x="2216179" y="6994469"/>
                </a:lnTo>
                <a:lnTo>
                  <a:pt x="0" y="69944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975" t="0" r="-142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60216"/>
            <a:ext cx="8209128" cy="13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31"/>
              </a:lnSpc>
            </a:pPr>
            <a:r>
              <a:rPr lang="en-US" sz="8799" spc="633">
                <a:solidFill>
                  <a:srgbClr val="A2F255"/>
                </a:solidFill>
                <a:latin typeface="可画乐黑"/>
                <a:ea typeface="可画乐黑"/>
              </a:rPr>
              <a:t>软件架构-逻辑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618964"/>
            <a:ext cx="3164102" cy="9492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06479" y="290073"/>
            <a:ext cx="3643725" cy="2291426"/>
            <a:chOff x="0" y="0"/>
            <a:chExt cx="4858299" cy="30552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49463" cy="3055235"/>
            </a:xfrm>
            <a:custGeom>
              <a:avLst/>
              <a:gdLst/>
              <a:ahLst/>
              <a:cxnLst/>
              <a:rect r="r" b="b" t="t" l="l"/>
              <a:pathLst>
                <a:path h="3055235" w="3449463">
                  <a:moveTo>
                    <a:pt x="0" y="0"/>
                  </a:moveTo>
                  <a:lnTo>
                    <a:pt x="3449463" y="0"/>
                  </a:lnTo>
                  <a:lnTo>
                    <a:pt x="3449463" y="3055235"/>
                  </a:lnTo>
                  <a:lnTo>
                    <a:pt x="0" y="3055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6626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08837" y="0"/>
              <a:ext cx="3449463" cy="3055235"/>
            </a:xfrm>
            <a:custGeom>
              <a:avLst/>
              <a:gdLst/>
              <a:ahLst/>
              <a:cxnLst/>
              <a:rect r="r" b="b" t="t" l="l"/>
              <a:pathLst>
                <a:path h="3055235" w="3449463">
                  <a:moveTo>
                    <a:pt x="0" y="0"/>
                  </a:moveTo>
                  <a:lnTo>
                    <a:pt x="3449462" y="0"/>
                  </a:lnTo>
                  <a:lnTo>
                    <a:pt x="3449462" y="3055235"/>
                  </a:lnTo>
                  <a:lnTo>
                    <a:pt x="0" y="3055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6626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006479" y="2848281"/>
            <a:ext cx="3643725" cy="2291426"/>
            <a:chOff x="0" y="0"/>
            <a:chExt cx="4858299" cy="3055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9463" cy="3055235"/>
            </a:xfrm>
            <a:custGeom>
              <a:avLst/>
              <a:gdLst/>
              <a:ahLst/>
              <a:cxnLst/>
              <a:rect r="r" b="b" t="t" l="l"/>
              <a:pathLst>
                <a:path h="3055235" w="3449463">
                  <a:moveTo>
                    <a:pt x="0" y="0"/>
                  </a:moveTo>
                  <a:lnTo>
                    <a:pt x="3449463" y="0"/>
                  </a:lnTo>
                  <a:lnTo>
                    <a:pt x="3449463" y="3055235"/>
                  </a:lnTo>
                  <a:lnTo>
                    <a:pt x="0" y="3055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6626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08837" y="0"/>
              <a:ext cx="3449463" cy="3055235"/>
            </a:xfrm>
            <a:custGeom>
              <a:avLst/>
              <a:gdLst/>
              <a:ahLst/>
              <a:cxnLst/>
              <a:rect r="r" b="b" t="t" l="l"/>
              <a:pathLst>
                <a:path h="3055235" w="3449463">
                  <a:moveTo>
                    <a:pt x="0" y="0"/>
                  </a:moveTo>
                  <a:lnTo>
                    <a:pt x="3449462" y="0"/>
                  </a:lnTo>
                  <a:lnTo>
                    <a:pt x="3449462" y="3055235"/>
                  </a:lnTo>
                  <a:lnTo>
                    <a:pt x="0" y="3055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6626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5105393" y="5048850"/>
            <a:ext cx="3643725" cy="2291426"/>
            <a:chOff x="0" y="0"/>
            <a:chExt cx="4858299" cy="3055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49463" cy="3055235"/>
            </a:xfrm>
            <a:custGeom>
              <a:avLst/>
              <a:gdLst/>
              <a:ahLst/>
              <a:cxnLst/>
              <a:rect r="r" b="b" t="t" l="l"/>
              <a:pathLst>
                <a:path h="3055235" w="3449463">
                  <a:moveTo>
                    <a:pt x="0" y="0"/>
                  </a:moveTo>
                  <a:lnTo>
                    <a:pt x="3449463" y="0"/>
                  </a:lnTo>
                  <a:lnTo>
                    <a:pt x="3449463" y="3055235"/>
                  </a:lnTo>
                  <a:lnTo>
                    <a:pt x="0" y="3055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6626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08837" y="0"/>
              <a:ext cx="3449463" cy="3055235"/>
            </a:xfrm>
            <a:custGeom>
              <a:avLst/>
              <a:gdLst/>
              <a:ahLst/>
              <a:cxnLst/>
              <a:rect r="r" b="b" t="t" l="l"/>
              <a:pathLst>
                <a:path h="3055235" w="3449463">
                  <a:moveTo>
                    <a:pt x="0" y="0"/>
                  </a:moveTo>
                  <a:lnTo>
                    <a:pt x="3449462" y="0"/>
                  </a:lnTo>
                  <a:lnTo>
                    <a:pt x="3449462" y="3055235"/>
                  </a:lnTo>
                  <a:lnTo>
                    <a:pt x="0" y="3055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6626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289931" y="6751753"/>
            <a:ext cx="2138223" cy="189232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658368" y="2342461"/>
            <a:ext cx="1539571" cy="1720191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0280783" y="846157"/>
            <a:ext cx="3095116" cy="1128269"/>
          </a:xfrm>
          <a:custGeom>
            <a:avLst/>
            <a:gdLst/>
            <a:ahLst/>
            <a:cxnLst/>
            <a:rect r="r" b="b" t="t" l="l"/>
            <a:pathLst>
              <a:path h="1128269" w="3095116">
                <a:moveTo>
                  <a:pt x="0" y="0"/>
                </a:moveTo>
                <a:lnTo>
                  <a:pt x="3095117" y="0"/>
                </a:lnTo>
                <a:lnTo>
                  <a:pt x="3095117" y="1128269"/>
                </a:lnTo>
                <a:lnTo>
                  <a:pt x="0" y="1128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0783" y="3583636"/>
            <a:ext cx="3197968" cy="820718"/>
          </a:xfrm>
          <a:custGeom>
            <a:avLst/>
            <a:gdLst/>
            <a:ahLst/>
            <a:cxnLst/>
            <a:rect r="r" b="b" t="t" l="l"/>
            <a:pathLst>
              <a:path h="820718" w="3197968">
                <a:moveTo>
                  <a:pt x="0" y="0"/>
                </a:moveTo>
                <a:lnTo>
                  <a:pt x="3197969" y="0"/>
                </a:lnTo>
                <a:lnTo>
                  <a:pt x="3197969" y="820717"/>
                </a:lnTo>
                <a:lnTo>
                  <a:pt x="0" y="8207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67395" y="5519555"/>
            <a:ext cx="2622573" cy="1350016"/>
          </a:xfrm>
          <a:custGeom>
            <a:avLst/>
            <a:gdLst/>
            <a:ahLst/>
            <a:cxnLst/>
            <a:rect r="r" b="b" t="t" l="l"/>
            <a:pathLst>
              <a:path h="1350016" w="2622573">
                <a:moveTo>
                  <a:pt x="0" y="0"/>
                </a:moveTo>
                <a:lnTo>
                  <a:pt x="2622573" y="0"/>
                </a:lnTo>
                <a:lnTo>
                  <a:pt x="2622573" y="1350016"/>
                </a:lnTo>
                <a:lnTo>
                  <a:pt x="0" y="13500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105393" y="7606976"/>
            <a:ext cx="3643725" cy="2291426"/>
            <a:chOff x="0" y="0"/>
            <a:chExt cx="4858299" cy="30552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49463" cy="3055235"/>
            </a:xfrm>
            <a:custGeom>
              <a:avLst/>
              <a:gdLst/>
              <a:ahLst/>
              <a:cxnLst/>
              <a:rect r="r" b="b" t="t" l="l"/>
              <a:pathLst>
                <a:path h="3055235" w="3449463">
                  <a:moveTo>
                    <a:pt x="0" y="0"/>
                  </a:moveTo>
                  <a:lnTo>
                    <a:pt x="3449463" y="0"/>
                  </a:lnTo>
                  <a:lnTo>
                    <a:pt x="3449463" y="3055235"/>
                  </a:lnTo>
                  <a:lnTo>
                    <a:pt x="0" y="3055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6626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408837" y="0"/>
              <a:ext cx="3449463" cy="3055235"/>
            </a:xfrm>
            <a:custGeom>
              <a:avLst/>
              <a:gdLst/>
              <a:ahLst/>
              <a:cxnLst/>
              <a:rect r="r" b="b" t="t" l="l"/>
              <a:pathLst>
                <a:path h="3055235" w="3449463">
                  <a:moveTo>
                    <a:pt x="0" y="0"/>
                  </a:moveTo>
                  <a:lnTo>
                    <a:pt x="3449462" y="0"/>
                  </a:lnTo>
                  <a:lnTo>
                    <a:pt x="3449462" y="3055235"/>
                  </a:lnTo>
                  <a:lnTo>
                    <a:pt x="0" y="3055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6626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5549862" y="7964534"/>
            <a:ext cx="2754787" cy="1996713"/>
          </a:xfrm>
          <a:custGeom>
            <a:avLst/>
            <a:gdLst/>
            <a:ahLst/>
            <a:cxnLst/>
            <a:rect r="r" b="b" t="t" l="l"/>
            <a:pathLst>
              <a:path h="1996713" w="2754787">
                <a:moveTo>
                  <a:pt x="0" y="0"/>
                </a:moveTo>
                <a:lnTo>
                  <a:pt x="2754787" y="0"/>
                </a:lnTo>
                <a:lnTo>
                  <a:pt x="2754787" y="1996713"/>
                </a:lnTo>
                <a:lnTo>
                  <a:pt x="0" y="1996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42249" y="2224688"/>
            <a:ext cx="1716119" cy="569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9999" spc="719">
                <a:solidFill>
                  <a:srgbClr val="FA6AE0"/>
                </a:solidFill>
                <a:ea typeface="可画乐黑"/>
              </a:rPr>
              <a:t>产</a:t>
            </a:r>
          </a:p>
          <a:p>
            <a:pPr algn="l">
              <a:lnSpc>
                <a:spcPts val="8399"/>
              </a:lnSpc>
            </a:pPr>
            <a:r>
              <a:rPr lang="en-US" sz="9999" spc="719">
                <a:solidFill>
                  <a:srgbClr val="FA6AE0"/>
                </a:solidFill>
                <a:ea typeface="可画乐黑"/>
              </a:rPr>
              <a:t>品</a:t>
            </a:r>
          </a:p>
          <a:p>
            <a:pPr algn="l">
              <a:lnSpc>
                <a:spcPts val="8399"/>
              </a:lnSpc>
            </a:pPr>
            <a:r>
              <a:rPr lang="en-US" sz="9999" spc="719">
                <a:solidFill>
                  <a:srgbClr val="FA6AE0"/>
                </a:solidFill>
                <a:ea typeface="可画乐黑"/>
              </a:rPr>
              <a:t>技</a:t>
            </a:r>
          </a:p>
          <a:p>
            <a:pPr algn="l">
              <a:lnSpc>
                <a:spcPts val="8399"/>
              </a:lnSpc>
            </a:pPr>
            <a:r>
              <a:rPr lang="en-US" sz="9999" spc="719">
                <a:solidFill>
                  <a:srgbClr val="FA6AE0"/>
                </a:solidFill>
                <a:ea typeface="可画乐黑"/>
              </a:rPr>
              <a:t>术</a:t>
            </a:r>
          </a:p>
          <a:p>
            <a:pPr algn="l" marL="0" indent="0" lvl="0">
              <a:lnSpc>
                <a:spcPts val="8399"/>
              </a:lnSpc>
            </a:pPr>
            <a:r>
              <a:rPr lang="en-US" sz="9999" spc="719">
                <a:solidFill>
                  <a:srgbClr val="FA6AE0"/>
                </a:solidFill>
                <a:ea typeface="可画乐黑"/>
              </a:rPr>
              <a:t>栈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67863" y="916851"/>
            <a:ext cx="3096652" cy="172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1"/>
              </a:lnSpc>
            </a:pPr>
            <a:r>
              <a:rPr lang="en-US" sz="2259">
                <a:solidFill>
                  <a:srgbClr val="000000"/>
                </a:solidFill>
                <a:latin typeface="可画乐黑"/>
                <a:ea typeface="可画乐黑"/>
              </a:rPr>
              <a:t>Unity游戏引擎</a:t>
            </a:r>
          </a:p>
          <a:p>
            <a:pPr algn="l" marL="487865" indent="-243933" lvl="1">
              <a:lnSpc>
                <a:spcPts val="3321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ea typeface="可画乐黑"/>
              </a:rPr>
              <a:t>游戏界面与逻辑开发</a:t>
            </a:r>
          </a:p>
          <a:p>
            <a:pPr algn="l" marL="487865" indent="-243933" lvl="1">
              <a:lnSpc>
                <a:spcPts val="3321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可画乐黑"/>
                <a:ea typeface="可画乐黑"/>
              </a:rPr>
              <a:t>使用语言为C#</a:t>
            </a:r>
          </a:p>
          <a:p>
            <a:pPr algn="l" marL="0" indent="0" lvl="1">
              <a:lnSpc>
                <a:spcPts val="332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4067863" y="3552310"/>
            <a:ext cx="3096652" cy="1303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21"/>
              </a:lnSpc>
              <a:spcBef>
                <a:spcPct val="0"/>
              </a:spcBef>
            </a:pPr>
            <a:r>
              <a:rPr lang="en-US" sz="2259" strike="noStrike" u="none">
                <a:solidFill>
                  <a:srgbClr val="000000"/>
                </a:solidFill>
                <a:latin typeface="可画乐黑"/>
              </a:rPr>
              <a:t>Spring Boot </a:t>
            </a:r>
          </a:p>
          <a:p>
            <a:pPr algn="l" marL="0" indent="0" lvl="1">
              <a:lnSpc>
                <a:spcPts val="3321"/>
              </a:lnSpc>
              <a:spcBef>
                <a:spcPct val="0"/>
              </a:spcBef>
            </a:pPr>
            <a:r>
              <a:rPr lang="en-US" sz="2259" strike="noStrike" u="none">
                <a:solidFill>
                  <a:srgbClr val="000000"/>
                </a:solidFill>
                <a:ea typeface="可画乐黑"/>
              </a:rPr>
              <a:t>管理游戏数据和状态</a:t>
            </a:r>
          </a:p>
          <a:p>
            <a:pPr algn="l" marL="0" indent="0" lvl="1">
              <a:lnSpc>
                <a:spcPts val="3321"/>
              </a:lnSpc>
              <a:spcBef>
                <a:spcPct val="0"/>
              </a:spcBef>
            </a:pPr>
            <a:r>
              <a:rPr lang="en-US" sz="2259" strike="noStrike" u="none">
                <a:solidFill>
                  <a:srgbClr val="000000"/>
                </a:solidFill>
                <a:latin typeface="可画乐黑"/>
                <a:ea typeface="可画乐黑"/>
              </a:rPr>
              <a:t>使用语言为JAVA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98024" y="5826460"/>
            <a:ext cx="3096652" cy="1303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21"/>
              </a:lnSpc>
              <a:spcBef>
                <a:spcPct val="0"/>
              </a:spcBef>
            </a:pPr>
            <a:r>
              <a:rPr lang="en-US" sz="2259" strike="noStrike" u="none">
                <a:solidFill>
                  <a:srgbClr val="000000"/>
                </a:solidFill>
                <a:latin typeface="可画乐黑"/>
              </a:rPr>
              <a:t>MySQL</a:t>
            </a:r>
          </a:p>
          <a:p>
            <a:pPr algn="l" marL="0" indent="0" lvl="1">
              <a:lnSpc>
                <a:spcPts val="3321"/>
              </a:lnSpc>
              <a:spcBef>
                <a:spcPct val="0"/>
              </a:spcBef>
            </a:pPr>
            <a:r>
              <a:rPr lang="en-US" sz="2259" strike="noStrike" u="none">
                <a:solidFill>
                  <a:srgbClr val="000000"/>
                </a:solidFill>
                <a:ea typeface="可画乐黑"/>
              </a:rPr>
              <a:t>存储玩家数据</a:t>
            </a:r>
          </a:p>
          <a:p>
            <a:pPr algn="l" marL="0" indent="0" lvl="1">
              <a:lnSpc>
                <a:spcPts val="3321"/>
              </a:lnSpc>
              <a:spcBef>
                <a:spcPct val="0"/>
              </a:spcBef>
            </a:pPr>
            <a:r>
              <a:rPr lang="en-US" sz="2259" strike="noStrike" u="none">
                <a:solidFill>
                  <a:srgbClr val="000000"/>
                </a:solidFill>
                <a:latin typeface="可画乐黑"/>
                <a:ea typeface="可画乐黑"/>
              </a:rPr>
              <a:t>使用SQL语句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67863" y="134849"/>
            <a:ext cx="3370578" cy="90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911"/>
              </a:lnSpc>
            </a:pPr>
            <a:r>
              <a:rPr lang="en-US" sz="3599">
                <a:solidFill>
                  <a:srgbClr val="000000"/>
                </a:solidFill>
                <a:ea typeface="可画乐黑"/>
              </a:rPr>
              <a:t>前端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67863" y="2770307"/>
            <a:ext cx="3370578" cy="90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911"/>
              </a:lnSpc>
              <a:spcBef>
                <a:spcPct val="0"/>
              </a:spcBef>
            </a:pPr>
            <a:r>
              <a:rPr lang="en-US" sz="3599" strike="noStrike" u="none">
                <a:solidFill>
                  <a:srgbClr val="000000"/>
                </a:solidFill>
                <a:ea typeface="可画乐黑"/>
              </a:rPr>
              <a:t>后端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98024" y="5044458"/>
            <a:ext cx="3370578" cy="90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911"/>
              </a:lnSpc>
              <a:spcBef>
                <a:spcPct val="0"/>
              </a:spcBef>
            </a:pPr>
            <a:r>
              <a:rPr lang="en-US" sz="3599" strike="noStrike" u="none">
                <a:solidFill>
                  <a:srgbClr val="000000"/>
                </a:solidFill>
                <a:ea typeface="可画乐黑"/>
              </a:rPr>
              <a:t>数据库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98024" y="8365536"/>
            <a:ext cx="3370578" cy="142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459">
                <a:solidFill>
                  <a:srgbClr val="000000"/>
                </a:solidFill>
                <a:latin typeface="可画乐黑"/>
                <a:ea typeface="可画乐黑"/>
              </a:rPr>
              <a:t>UnityWebRequest - 前后端通信</a:t>
            </a:r>
          </a:p>
          <a:p>
            <a:pPr algn="l" marL="0" indent="0" lvl="1">
              <a:lnSpc>
                <a:spcPts val="3615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998024" y="7602584"/>
            <a:ext cx="3370578" cy="90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911"/>
              </a:lnSpc>
              <a:spcBef>
                <a:spcPct val="0"/>
              </a:spcBef>
            </a:pPr>
            <a:r>
              <a:rPr lang="en-US" sz="3599" strike="noStrike" u="none">
                <a:solidFill>
                  <a:srgbClr val="000000"/>
                </a:solidFill>
                <a:ea typeface="可画乐黑"/>
              </a:rPr>
              <a:t>通信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31405" y="357199"/>
            <a:ext cx="1199645" cy="128304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586956" y="8184672"/>
            <a:ext cx="19729747" cy="2766335"/>
            <a:chOff x="0" y="0"/>
            <a:chExt cx="26306329" cy="36884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98966" y="0"/>
              <a:ext cx="3299483" cy="3688446"/>
            </a:xfrm>
            <a:custGeom>
              <a:avLst/>
              <a:gdLst/>
              <a:ahLst/>
              <a:cxnLst/>
              <a:rect r="r" b="b" t="t" l="l"/>
              <a:pathLst>
                <a:path h="3688446" w="3299483">
                  <a:moveTo>
                    <a:pt x="0" y="0"/>
                  </a:moveTo>
                  <a:lnTo>
                    <a:pt x="3299483" y="0"/>
                  </a:lnTo>
                  <a:lnTo>
                    <a:pt x="3299483" y="3688446"/>
                  </a:lnTo>
                  <a:lnTo>
                    <a:pt x="0" y="368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99483" cy="3688446"/>
            </a:xfrm>
            <a:custGeom>
              <a:avLst/>
              <a:gdLst/>
              <a:ahLst/>
              <a:cxnLst/>
              <a:rect r="r" b="b" t="t" l="l"/>
              <a:pathLst>
                <a:path h="3688446" w="3299483">
                  <a:moveTo>
                    <a:pt x="0" y="0"/>
                  </a:moveTo>
                  <a:lnTo>
                    <a:pt x="3299483" y="0"/>
                  </a:lnTo>
                  <a:lnTo>
                    <a:pt x="3299483" y="3688446"/>
                  </a:lnTo>
                  <a:lnTo>
                    <a:pt x="0" y="368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299483" y="0"/>
              <a:ext cx="3299483" cy="3688446"/>
            </a:xfrm>
            <a:custGeom>
              <a:avLst/>
              <a:gdLst/>
              <a:ahLst/>
              <a:cxnLst/>
              <a:rect r="r" b="b" t="t" l="l"/>
              <a:pathLst>
                <a:path h="3688446" w="3299483">
                  <a:moveTo>
                    <a:pt x="0" y="0"/>
                  </a:moveTo>
                  <a:lnTo>
                    <a:pt x="3299483" y="0"/>
                  </a:lnTo>
                  <a:lnTo>
                    <a:pt x="3299483" y="3688446"/>
                  </a:lnTo>
                  <a:lnTo>
                    <a:pt x="0" y="368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407880" y="0"/>
              <a:ext cx="3299483" cy="3688446"/>
            </a:xfrm>
            <a:custGeom>
              <a:avLst/>
              <a:gdLst/>
              <a:ahLst/>
              <a:cxnLst/>
              <a:rect r="r" b="b" t="t" l="l"/>
              <a:pathLst>
                <a:path h="3688446" w="3299483">
                  <a:moveTo>
                    <a:pt x="0" y="0"/>
                  </a:moveTo>
                  <a:lnTo>
                    <a:pt x="3299483" y="0"/>
                  </a:lnTo>
                  <a:lnTo>
                    <a:pt x="3299483" y="3688446"/>
                  </a:lnTo>
                  <a:lnTo>
                    <a:pt x="0" y="368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808915" y="0"/>
              <a:ext cx="3299483" cy="3688446"/>
            </a:xfrm>
            <a:custGeom>
              <a:avLst/>
              <a:gdLst/>
              <a:ahLst/>
              <a:cxnLst/>
              <a:rect r="r" b="b" t="t" l="l"/>
              <a:pathLst>
                <a:path h="3688446" w="3299483">
                  <a:moveTo>
                    <a:pt x="0" y="0"/>
                  </a:moveTo>
                  <a:lnTo>
                    <a:pt x="3299482" y="0"/>
                  </a:lnTo>
                  <a:lnTo>
                    <a:pt x="3299482" y="3688446"/>
                  </a:lnTo>
                  <a:lnTo>
                    <a:pt x="0" y="368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108397" y="0"/>
              <a:ext cx="3299483" cy="3688446"/>
            </a:xfrm>
            <a:custGeom>
              <a:avLst/>
              <a:gdLst/>
              <a:ahLst/>
              <a:cxnLst/>
              <a:rect r="r" b="b" t="t" l="l"/>
              <a:pathLst>
                <a:path h="3688446" w="3299483">
                  <a:moveTo>
                    <a:pt x="0" y="0"/>
                  </a:moveTo>
                  <a:lnTo>
                    <a:pt x="3299483" y="0"/>
                  </a:lnTo>
                  <a:lnTo>
                    <a:pt x="3299483" y="3688446"/>
                  </a:lnTo>
                  <a:lnTo>
                    <a:pt x="0" y="368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707363" y="0"/>
              <a:ext cx="3299483" cy="3688446"/>
            </a:xfrm>
            <a:custGeom>
              <a:avLst/>
              <a:gdLst/>
              <a:ahLst/>
              <a:cxnLst/>
              <a:rect r="r" b="b" t="t" l="l"/>
              <a:pathLst>
                <a:path h="3688446" w="3299483">
                  <a:moveTo>
                    <a:pt x="0" y="0"/>
                  </a:moveTo>
                  <a:lnTo>
                    <a:pt x="3299483" y="0"/>
                  </a:lnTo>
                  <a:lnTo>
                    <a:pt x="3299483" y="3688446"/>
                  </a:lnTo>
                  <a:lnTo>
                    <a:pt x="0" y="368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3006846" y="0"/>
              <a:ext cx="3299483" cy="3688446"/>
            </a:xfrm>
            <a:custGeom>
              <a:avLst/>
              <a:gdLst/>
              <a:ahLst/>
              <a:cxnLst/>
              <a:rect r="r" b="b" t="t" l="l"/>
              <a:pathLst>
                <a:path h="3688446" w="3299483">
                  <a:moveTo>
                    <a:pt x="0" y="0"/>
                  </a:moveTo>
                  <a:lnTo>
                    <a:pt x="3299483" y="0"/>
                  </a:lnTo>
                  <a:lnTo>
                    <a:pt x="3299483" y="3688446"/>
                  </a:lnTo>
                  <a:lnTo>
                    <a:pt x="0" y="368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849149" y="6370997"/>
            <a:ext cx="3010802" cy="224304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00368" y="5338363"/>
            <a:ext cx="965513" cy="103263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00368" y="4016006"/>
            <a:ext cx="965513" cy="1032634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6885496" y="2790136"/>
            <a:ext cx="4517008" cy="4517008"/>
          </a:xfrm>
          <a:custGeom>
            <a:avLst/>
            <a:gdLst/>
            <a:ahLst/>
            <a:cxnLst/>
            <a:rect r="r" b="b" t="t" l="l"/>
            <a:pathLst>
              <a:path h="4517008" w="4517008">
                <a:moveTo>
                  <a:pt x="0" y="0"/>
                </a:moveTo>
                <a:lnTo>
                  <a:pt x="4517008" y="0"/>
                </a:lnTo>
                <a:lnTo>
                  <a:pt x="4517008" y="4517008"/>
                </a:lnTo>
                <a:lnTo>
                  <a:pt x="0" y="4517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84999" y="2889640"/>
            <a:ext cx="4318001" cy="4318001"/>
          </a:xfrm>
          <a:custGeom>
            <a:avLst/>
            <a:gdLst/>
            <a:ahLst/>
            <a:cxnLst/>
            <a:rect r="r" b="b" t="t" l="l"/>
            <a:pathLst>
              <a:path h="4318001" w="4318001">
                <a:moveTo>
                  <a:pt x="0" y="0"/>
                </a:moveTo>
                <a:lnTo>
                  <a:pt x="4318002" y="0"/>
                </a:lnTo>
                <a:lnTo>
                  <a:pt x="4318002" y="4318001"/>
                </a:lnTo>
                <a:lnTo>
                  <a:pt x="0" y="4318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577057" y="2889640"/>
            <a:ext cx="1133886" cy="1219232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1977963" y="2790136"/>
            <a:ext cx="4517008" cy="4517008"/>
          </a:xfrm>
          <a:custGeom>
            <a:avLst/>
            <a:gdLst/>
            <a:ahLst/>
            <a:cxnLst/>
            <a:rect r="r" b="b" t="t" l="l"/>
            <a:pathLst>
              <a:path h="4517008" w="4517008">
                <a:moveTo>
                  <a:pt x="0" y="0"/>
                </a:moveTo>
                <a:lnTo>
                  <a:pt x="4517008" y="0"/>
                </a:lnTo>
                <a:lnTo>
                  <a:pt x="4517008" y="4517008"/>
                </a:lnTo>
                <a:lnTo>
                  <a:pt x="0" y="4517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97023" y="2790136"/>
            <a:ext cx="4517008" cy="4517008"/>
          </a:xfrm>
          <a:custGeom>
            <a:avLst/>
            <a:gdLst/>
            <a:ahLst/>
            <a:cxnLst/>
            <a:rect r="r" b="b" t="t" l="l"/>
            <a:pathLst>
              <a:path h="4517008" w="4517008">
                <a:moveTo>
                  <a:pt x="0" y="0"/>
                </a:moveTo>
                <a:lnTo>
                  <a:pt x="4517008" y="0"/>
                </a:lnTo>
                <a:lnTo>
                  <a:pt x="4517008" y="4517008"/>
                </a:lnTo>
                <a:lnTo>
                  <a:pt x="0" y="4517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077466" y="2889640"/>
            <a:ext cx="4318001" cy="4318001"/>
          </a:xfrm>
          <a:custGeom>
            <a:avLst/>
            <a:gdLst/>
            <a:ahLst/>
            <a:cxnLst/>
            <a:rect r="r" b="b" t="t" l="l"/>
            <a:pathLst>
              <a:path h="4318001" w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896526" y="2889640"/>
            <a:ext cx="4318001" cy="4318001"/>
          </a:xfrm>
          <a:custGeom>
            <a:avLst/>
            <a:gdLst/>
            <a:ahLst/>
            <a:cxnLst/>
            <a:rect r="r" b="b" t="t" l="l"/>
            <a:pathLst>
              <a:path h="4318001" w="4318001">
                <a:moveTo>
                  <a:pt x="0" y="0"/>
                </a:moveTo>
                <a:lnTo>
                  <a:pt x="4318002" y="0"/>
                </a:lnTo>
                <a:lnTo>
                  <a:pt x="4318002" y="4318001"/>
                </a:lnTo>
                <a:lnTo>
                  <a:pt x="0" y="4318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351186" y="2964423"/>
            <a:ext cx="1408683" cy="1408683"/>
          </a:xfrm>
          <a:custGeom>
            <a:avLst/>
            <a:gdLst/>
            <a:ahLst/>
            <a:cxnLst/>
            <a:rect r="r" b="b" t="t" l="l"/>
            <a:pathLst>
              <a:path h="1408683" w="1408683">
                <a:moveTo>
                  <a:pt x="0" y="0"/>
                </a:moveTo>
                <a:lnTo>
                  <a:pt x="1408683" y="0"/>
                </a:lnTo>
                <a:lnTo>
                  <a:pt x="1408683" y="1408683"/>
                </a:lnTo>
                <a:lnTo>
                  <a:pt x="0" y="1408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31405" y="2042982"/>
            <a:ext cx="1973024" cy="1973024"/>
          </a:xfrm>
          <a:custGeom>
            <a:avLst/>
            <a:gdLst/>
            <a:ahLst/>
            <a:cxnLst/>
            <a:rect r="r" b="b" t="t" l="l"/>
            <a:pathLst>
              <a:path h="1973024" w="1973024">
                <a:moveTo>
                  <a:pt x="0" y="0"/>
                </a:moveTo>
                <a:lnTo>
                  <a:pt x="1973024" y="0"/>
                </a:lnTo>
                <a:lnTo>
                  <a:pt x="1973024" y="1973024"/>
                </a:lnTo>
                <a:lnTo>
                  <a:pt x="0" y="19730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531405" y="6318102"/>
            <a:ext cx="1781036" cy="2120281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2374054" y="4945067"/>
            <a:ext cx="3662573" cy="167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55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000000"/>
                </a:solidFill>
                <a:ea typeface="可画乐黑"/>
              </a:rPr>
              <a:t>分为无尽模式和关卡模式。无尽模式对游戏时长进行计时。关卡模式则有着不同形状的道路，其中还有使怪物加速前进的地洞和门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11457" y="4535492"/>
            <a:ext cx="2869081" cy="208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55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000000"/>
                </a:solidFill>
                <a:latin typeface="可画乐黑"/>
                <a:ea typeface="可画乐黑"/>
              </a:rPr>
              <a:t>排行榜会根据不同的游戏模式，展示玩家的排名。在玩家结束一个游戏时，其数据会通过AJAX通信传输到后端和数据库。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94898" y="76200"/>
            <a:ext cx="12666325" cy="218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55"/>
              </a:lnSpc>
              <a:spcBef>
                <a:spcPct val="0"/>
              </a:spcBef>
            </a:pPr>
            <a:r>
              <a:rPr lang="en-US" sz="14828" spc="1067">
                <a:solidFill>
                  <a:srgbClr val="FA6AE0"/>
                </a:solidFill>
                <a:ea typeface="可画乐黑"/>
              </a:rPr>
              <a:t>产品关键技术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5123585" y="597097"/>
            <a:ext cx="2605199" cy="1445885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3774568" y="2042982"/>
            <a:ext cx="923797" cy="1847593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2782179" y="3951622"/>
            <a:ext cx="3136478" cy="113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6"/>
              </a:lnSpc>
              <a:spcBef>
                <a:spcPct val="0"/>
              </a:spcBef>
            </a:pPr>
            <a:r>
              <a:rPr lang="en-US" sz="3694">
                <a:solidFill>
                  <a:srgbClr val="5211BA"/>
                </a:solidFill>
                <a:ea typeface="可画乐黑"/>
              </a:rPr>
              <a:t>武器与怪物之间的战斗与互动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87288" y="4312657"/>
            <a:ext cx="3136478" cy="63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6"/>
              </a:lnSpc>
              <a:spcBef>
                <a:spcPct val="0"/>
              </a:spcBef>
            </a:pPr>
            <a:r>
              <a:rPr lang="en-US" sz="3694" strike="noStrike" u="none">
                <a:solidFill>
                  <a:srgbClr val="5211BA"/>
                </a:solidFill>
                <a:ea typeface="可画乐黑"/>
              </a:rPr>
              <a:t>游戏模式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77758" y="4032672"/>
            <a:ext cx="3136478" cy="63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6"/>
              </a:lnSpc>
              <a:spcBef>
                <a:spcPct val="0"/>
              </a:spcBef>
            </a:pPr>
            <a:r>
              <a:rPr lang="en-US" sz="3694" strike="noStrike" u="none">
                <a:solidFill>
                  <a:srgbClr val="5211BA"/>
                </a:solidFill>
                <a:ea typeface="可画乐黑"/>
              </a:rPr>
              <a:t>排行榜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54276" y="4915290"/>
            <a:ext cx="3364381" cy="167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55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ea typeface="可画乐黑"/>
              </a:rPr>
              <a:t>设计出不同类型的武器和怪物，且各个武器和怪物都有自己的属性。它们之间的互动会因各自的属性产生不同的效果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4098" y="5677189"/>
            <a:ext cx="20605971" cy="7173517"/>
            <a:chOff x="0" y="0"/>
            <a:chExt cx="5427087" cy="1889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087" cy="1889321"/>
            </a:xfrm>
            <a:custGeom>
              <a:avLst/>
              <a:gdLst/>
              <a:ahLst/>
              <a:cxnLst/>
              <a:rect r="r" b="b" t="t" l="l"/>
              <a:pathLst>
                <a:path h="1889321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1889321"/>
                  </a:lnTo>
                  <a:lnTo>
                    <a:pt x="0" y="1889321"/>
                  </a:lnTo>
                  <a:close/>
                </a:path>
              </a:pathLst>
            </a:custGeom>
            <a:solidFill>
              <a:srgbClr val="3FBA3B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27087" cy="1955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1557" y="2734868"/>
            <a:ext cx="10064887" cy="5032443"/>
          </a:xfrm>
          <a:custGeom>
            <a:avLst/>
            <a:gdLst/>
            <a:ahLst/>
            <a:cxnLst/>
            <a:rect r="r" b="b" t="t" l="l"/>
            <a:pathLst>
              <a:path h="5032443" w="10064887">
                <a:moveTo>
                  <a:pt x="0" y="0"/>
                </a:moveTo>
                <a:lnTo>
                  <a:pt x="10064886" y="0"/>
                </a:lnTo>
                <a:lnTo>
                  <a:pt x="10064886" y="5032444"/>
                </a:lnTo>
                <a:lnTo>
                  <a:pt x="0" y="50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423402" y="3184165"/>
            <a:ext cx="9441196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50"/>
              </a:lnSpc>
              <a:spcBef>
                <a:spcPct val="0"/>
              </a:spcBef>
            </a:pPr>
            <a:r>
              <a:rPr lang="en-US" sz="15000">
                <a:solidFill>
                  <a:srgbClr val="000000"/>
                </a:solidFill>
                <a:ea typeface="可画乐黑"/>
              </a:rPr>
              <a:t>游戏演示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458809" y="2505655"/>
            <a:ext cx="3502317" cy="7309108"/>
            <a:chOff x="0" y="0"/>
            <a:chExt cx="4669756" cy="974547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4694348"/>
              <a:ext cx="4217693" cy="5051129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1576243"/>
              <a:ext cx="1287351" cy="1376846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3114302"/>
              <a:ext cx="1287351" cy="1376846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0"/>
              <a:ext cx="1287351" cy="137684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917254" y="1557151"/>
              <a:ext cx="1287351" cy="1376846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3382405" y="1122102"/>
              <a:ext cx="1287351" cy="1376846"/>
            </a:xfrm>
            <a:prstGeom prst="rect">
              <a:avLst/>
            </a:prstGeom>
          </p:spPr>
        </p:pic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58549" y="562777"/>
            <a:ext cx="3097903" cy="92937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392423" y="562777"/>
            <a:ext cx="2168080" cy="845551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0366983" y="605924"/>
            <a:ext cx="4561975" cy="843077"/>
            <a:chOff x="0" y="0"/>
            <a:chExt cx="6082633" cy="11241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39633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479265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718898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95853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289582" y="1880450"/>
            <a:ext cx="1708837" cy="1708837"/>
          </a:xfrm>
          <a:custGeom>
            <a:avLst/>
            <a:gdLst/>
            <a:ahLst/>
            <a:cxnLst/>
            <a:rect r="r" b="b" t="t" l="l"/>
            <a:pathLst>
              <a:path h="1708837" w="1708837">
                <a:moveTo>
                  <a:pt x="0" y="0"/>
                </a:moveTo>
                <a:lnTo>
                  <a:pt x="1708836" y="0"/>
                </a:lnTo>
                <a:lnTo>
                  <a:pt x="1708836" y="1708837"/>
                </a:lnTo>
                <a:lnTo>
                  <a:pt x="0" y="1708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612146" y="2230091"/>
            <a:ext cx="1063707" cy="1009555"/>
          </a:xfrm>
          <a:custGeom>
            <a:avLst/>
            <a:gdLst/>
            <a:ahLst/>
            <a:cxnLst/>
            <a:rect r="r" b="b" t="t" l="l"/>
            <a:pathLst>
              <a:path h="1009555" w="1063707">
                <a:moveTo>
                  <a:pt x="0" y="0"/>
                </a:moveTo>
                <a:lnTo>
                  <a:pt x="1063708" y="0"/>
                </a:lnTo>
                <a:lnTo>
                  <a:pt x="1063708" y="1009555"/>
                </a:lnTo>
                <a:lnTo>
                  <a:pt x="0" y="1009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91682" y="7730626"/>
            <a:ext cx="3219875" cy="2084137"/>
          </a:xfrm>
          <a:custGeom>
            <a:avLst/>
            <a:gdLst/>
            <a:ahLst/>
            <a:cxnLst/>
            <a:rect r="r" b="b" t="t" l="l"/>
            <a:pathLst>
              <a:path h="2084137" w="3219875">
                <a:moveTo>
                  <a:pt x="0" y="0"/>
                </a:moveTo>
                <a:lnTo>
                  <a:pt x="3219875" y="0"/>
                </a:lnTo>
                <a:lnTo>
                  <a:pt x="3219875" y="2084137"/>
                </a:lnTo>
                <a:lnTo>
                  <a:pt x="0" y="20841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58549" y="2505655"/>
            <a:ext cx="2440065" cy="4758993"/>
          </a:xfrm>
          <a:custGeom>
            <a:avLst/>
            <a:gdLst/>
            <a:ahLst/>
            <a:cxnLst/>
            <a:rect r="r" b="b" t="t" l="l"/>
            <a:pathLst>
              <a:path h="4758993" w="2440065">
                <a:moveTo>
                  <a:pt x="0" y="0"/>
                </a:moveTo>
                <a:lnTo>
                  <a:pt x="2440066" y="0"/>
                </a:lnTo>
                <a:lnTo>
                  <a:pt x="2440066" y="4758993"/>
                </a:lnTo>
                <a:lnTo>
                  <a:pt x="0" y="47589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4098" y="5677189"/>
            <a:ext cx="20605971" cy="7173517"/>
            <a:chOff x="0" y="0"/>
            <a:chExt cx="5427087" cy="1889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087" cy="1889321"/>
            </a:xfrm>
            <a:custGeom>
              <a:avLst/>
              <a:gdLst/>
              <a:ahLst/>
              <a:cxnLst/>
              <a:rect r="r" b="b" t="t" l="l"/>
              <a:pathLst>
                <a:path h="1889321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1889321"/>
                  </a:lnTo>
                  <a:lnTo>
                    <a:pt x="0" y="1889321"/>
                  </a:lnTo>
                  <a:close/>
                </a:path>
              </a:pathLst>
            </a:custGeom>
            <a:solidFill>
              <a:srgbClr val="3FBA3B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27087" cy="1955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1557" y="2734868"/>
            <a:ext cx="10064887" cy="5032443"/>
          </a:xfrm>
          <a:custGeom>
            <a:avLst/>
            <a:gdLst/>
            <a:ahLst/>
            <a:cxnLst/>
            <a:rect r="r" b="b" t="t" l="l"/>
            <a:pathLst>
              <a:path h="5032443" w="10064887">
                <a:moveTo>
                  <a:pt x="0" y="0"/>
                </a:moveTo>
                <a:lnTo>
                  <a:pt x="10064886" y="0"/>
                </a:lnTo>
                <a:lnTo>
                  <a:pt x="10064886" y="5032444"/>
                </a:lnTo>
                <a:lnTo>
                  <a:pt x="0" y="50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423402" y="3184165"/>
            <a:ext cx="9441196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50"/>
              </a:lnSpc>
              <a:spcBef>
                <a:spcPct val="0"/>
              </a:spcBef>
            </a:pPr>
            <a:r>
              <a:rPr lang="en-US" sz="15000">
                <a:solidFill>
                  <a:srgbClr val="000000"/>
                </a:solidFill>
                <a:ea typeface="可画乐黑"/>
              </a:rPr>
              <a:t>经验与教训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458809" y="2505655"/>
            <a:ext cx="3502317" cy="7309108"/>
            <a:chOff x="0" y="0"/>
            <a:chExt cx="4669756" cy="974547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4694348"/>
              <a:ext cx="4217693" cy="5051129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1576243"/>
              <a:ext cx="1287351" cy="1376846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3114302"/>
              <a:ext cx="1287351" cy="1376846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0"/>
              <a:ext cx="1287351" cy="137684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917254" y="1557151"/>
              <a:ext cx="1287351" cy="1376846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3382405" y="1122102"/>
              <a:ext cx="1287351" cy="1376846"/>
            </a:xfrm>
            <a:prstGeom prst="rect">
              <a:avLst/>
            </a:prstGeom>
          </p:spPr>
        </p:pic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58549" y="562777"/>
            <a:ext cx="3097903" cy="92937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392423" y="562777"/>
            <a:ext cx="2168080" cy="845551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0366983" y="605924"/>
            <a:ext cx="4561975" cy="843077"/>
            <a:chOff x="0" y="0"/>
            <a:chExt cx="6082633" cy="11241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39633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479265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718898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95853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289582" y="1880450"/>
            <a:ext cx="1708837" cy="1708837"/>
          </a:xfrm>
          <a:custGeom>
            <a:avLst/>
            <a:gdLst/>
            <a:ahLst/>
            <a:cxnLst/>
            <a:rect r="r" b="b" t="t" l="l"/>
            <a:pathLst>
              <a:path h="1708837" w="1708837">
                <a:moveTo>
                  <a:pt x="0" y="0"/>
                </a:moveTo>
                <a:lnTo>
                  <a:pt x="1708836" y="0"/>
                </a:lnTo>
                <a:lnTo>
                  <a:pt x="1708836" y="1708837"/>
                </a:lnTo>
                <a:lnTo>
                  <a:pt x="0" y="1708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612146" y="2230091"/>
            <a:ext cx="1063707" cy="1009555"/>
          </a:xfrm>
          <a:custGeom>
            <a:avLst/>
            <a:gdLst/>
            <a:ahLst/>
            <a:cxnLst/>
            <a:rect r="r" b="b" t="t" l="l"/>
            <a:pathLst>
              <a:path h="1009555" w="1063707">
                <a:moveTo>
                  <a:pt x="0" y="0"/>
                </a:moveTo>
                <a:lnTo>
                  <a:pt x="1063708" y="0"/>
                </a:lnTo>
                <a:lnTo>
                  <a:pt x="1063708" y="1009555"/>
                </a:lnTo>
                <a:lnTo>
                  <a:pt x="0" y="1009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91682" y="7730626"/>
            <a:ext cx="3219875" cy="2084137"/>
          </a:xfrm>
          <a:custGeom>
            <a:avLst/>
            <a:gdLst/>
            <a:ahLst/>
            <a:cxnLst/>
            <a:rect r="r" b="b" t="t" l="l"/>
            <a:pathLst>
              <a:path h="2084137" w="3219875">
                <a:moveTo>
                  <a:pt x="0" y="0"/>
                </a:moveTo>
                <a:lnTo>
                  <a:pt x="3219875" y="0"/>
                </a:lnTo>
                <a:lnTo>
                  <a:pt x="3219875" y="2084137"/>
                </a:lnTo>
                <a:lnTo>
                  <a:pt x="0" y="20841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58549" y="2505655"/>
            <a:ext cx="2440065" cy="4758993"/>
          </a:xfrm>
          <a:custGeom>
            <a:avLst/>
            <a:gdLst/>
            <a:ahLst/>
            <a:cxnLst/>
            <a:rect r="r" b="b" t="t" l="l"/>
            <a:pathLst>
              <a:path h="4758993" w="2440065">
                <a:moveTo>
                  <a:pt x="0" y="0"/>
                </a:moveTo>
                <a:lnTo>
                  <a:pt x="2440066" y="0"/>
                </a:lnTo>
                <a:lnTo>
                  <a:pt x="2440066" y="4758993"/>
                </a:lnTo>
                <a:lnTo>
                  <a:pt x="0" y="47589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96519" y="558977"/>
            <a:ext cx="901869" cy="9394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12216" y="558977"/>
            <a:ext cx="901869" cy="93944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27912" y="558977"/>
            <a:ext cx="901869" cy="93944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43609" y="558977"/>
            <a:ext cx="901869" cy="93944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47000"/>
          </a:blip>
          <a:srcRect l="0" t="0" r="0" b="0"/>
          <a:stretch>
            <a:fillRect/>
          </a:stretch>
        </p:blipFill>
        <p:spPr>
          <a:xfrm flipH="false" flipV="false" rot="0">
            <a:off x="4759306" y="558977"/>
            <a:ext cx="901869" cy="9394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3132" t="0" r="0" b="68881"/>
          <a:stretch>
            <a:fillRect/>
          </a:stretch>
        </p:blipFill>
        <p:spPr>
          <a:xfrm flipH="false" flipV="false" rot="0">
            <a:off x="11023847" y="702435"/>
            <a:ext cx="6776858" cy="72931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2208193" y="4128092"/>
            <a:ext cx="2447683" cy="2689762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-2093696" y="9150612"/>
            <a:ext cx="25118504" cy="1136388"/>
            <a:chOff x="0" y="0"/>
            <a:chExt cx="33491339" cy="15151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17691" cy="1515184"/>
            </a:xfrm>
            <a:custGeom>
              <a:avLst/>
              <a:gdLst/>
              <a:ahLst/>
              <a:cxnLst/>
              <a:rect r="r" b="b" t="t" l="l"/>
              <a:pathLst>
                <a:path h="1515184" w="8417691">
                  <a:moveTo>
                    <a:pt x="0" y="0"/>
                  </a:moveTo>
                  <a:lnTo>
                    <a:pt x="8417691" y="0"/>
                  </a:lnTo>
                  <a:lnTo>
                    <a:pt x="8417691" y="1515184"/>
                  </a:lnTo>
                  <a:lnTo>
                    <a:pt x="0" y="1515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073648" y="0"/>
              <a:ext cx="8417691" cy="1515184"/>
            </a:xfrm>
            <a:custGeom>
              <a:avLst/>
              <a:gdLst/>
              <a:ahLst/>
              <a:cxnLst/>
              <a:rect r="r" b="b" t="t" l="l"/>
              <a:pathLst>
                <a:path h="1515184" w="8417691">
                  <a:moveTo>
                    <a:pt x="0" y="0"/>
                  </a:moveTo>
                  <a:lnTo>
                    <a:pt x="8417691" y="0"/>
                  </a:lnTo>
                  <a:lnTo>
                    <a:pt x="8417691" y="1515184"/>
                  </a:lnTo>
                  <a:lnTo>
                    <a:pt x="0" y="1515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407060" y="0"/>
              <a:ext cx="8417691" cy="1515184"/>
            </a:xfrm>
            <a:custGeom>
              <a:avLst/>
              <a:gdLst/>
              <a:ahLst/>
              <a:cxnLst/>
              <a:rect r="r" b="b" t="t" l="l"/>
              <a:pathLst>
                <a:path h="1515184" w="8417691">
                  <a:moveTo>
                    <a:pt x="0" y="0"/>
                  </a:moveTo>
                  <a:lnTo>
                    <a:pt x="8417691" y="0"/>
                  </a:lnTo>
                  <a:lnTo>
                    <a:pt x="8417691" y="1515184"/>
                  </a:lnTo>
                  <a:lnTo>
                    <a:pt x="0" y="1515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668656" y="0"/>
              <a:ext cx="8417691" cy="1515184"/>
            </a:xfrm>
            <a:custGeom>
              <a:avLst/>
              <a:gdLst/>
              <a:ahLst/>
              <a:cxnLst/>
              <a:rect r="r" b="b" t="t" l="l"/>
              <a:pathLst>
                <a:path h="1515184" w="8417691">
                  <a:moveTo>
                    <a:pt x="0" y="0"/>
                  </a:moveTo>
                  <a:lnTo>
                    <a:pt x="8417692" y="0"/>
                  </a:lnTo>
                  <a:lnTo>
                    <a:pt x="8417692" y="1515184"/>
                  </a:lnTo>
                  <a:lnTo>
                    <a:pt x="0" y="1515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29354" y="1965554"/>
            <a:ext cx="8006801" cy="1601661"/>
            <a:chOff x="0" y="0"/>
            <a:chExt cx="10675735" cy="21355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05347" cy="2135547"/>
            </a:xfrm>
            <a:custGeom>
              <a:avLst/>
              <a:gdLst/>
              <a:ahLst/>
              <a:cxnLst/>
              <a:rect r="r" b="b" t="t" l="l"/>
              <a:pathLst>
                <a:path h="2135547" w="7505347">
                  <a:moveTo>
                    <a:pt x="0" y="0"/>
                  </a:moveTo>
                  <a:lnTo>
                    <a:pt x="7505347" y="0"/>
                  </a:lnTo>
                  <a:lnTo>
                    <a:pt x="7505347" y="2135547"/>
                  </a:lnTo>
                  <a:lnTo>
                    <a:pt x="0" y="213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-13814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70388" y="0"/>
              <a:ext cx="7505347" cy="2135547"/>
            </a:xfrm>
            <a:custGeom>
              <a:avLst/>
              <a:gdLst/>
              <a:ahLst/>
              <a:cxnLst/>
              <a:rect r="r" b="b" t="t" l="l"/>
              <a:pathLst>
                <a:path h="2135547" w="7505347">
                  <a:moveTo>
                    <a:pt x="0" y="0"/>
                  </a:moveTo>
                  <a:lnTo>
                    <a:pt x="7505347" y="0"/>
                  </a:lnTo>
                  <a:lnTo>
                    <a:pt x="7505347" y="2135547"/>
                  </a:lnTo>
                  <a:lnTo>
                    <a:pt x="0" y="213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3814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8950707" y="2572668"/>
            <a:ext cx="8006801" cy="1601661"/>
            <a:chOff x="0" y="0"/>
            <a:chExt cx="10675735" cy="21355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505347" cy="2135547"/>
            </a:xfrm>
            <a:custGeom>
              <a:avLst/>
              <a:gdLst/>
              <a:ahLst/>
              <a:cxnLst/>
              <a:rect r="r" b="b" t="t" l="l"/>
              <a:pathLst>
                <a:path h="2135547" w="7505347">
                  <a:moveTo>
                    <a:pt x="0" y="0"/>
                  </a:moveTo>
                  <a:lnTo>
                    <a:pt x="7505347" y="0"/>
                  </a:lnTo>
                  <a:lnTo>
                    <a:pt x="7505347" y="2135547"/>
                  </a:lnTo>
                  <a:lnTo>
                    <a:pt x="0" y="213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-13814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70388" y="0"/>
              <a:ext cx="7505347" cy="2135547"/>
            </a:xfrm>
            <a:custGeom>
              <a:avLst/>
              <a:gdLst/>
              <a:ahLst/>
              <a:cxnLst/>
              <a:rect r="r" b="b" t="t" l="l"/>
              <a:pathLst>
                <a:path h="2135547" w="7505347">
                  <a:moveTo>
                    <a:pt x="0" y="0"/>
                  </a:moveTo>
                  <a:lnTo>
                    <a:pt x="7505347" y="0"/>
                  </a:lnTo>
                  <a:lnTo>
                    <a:pt x="7505347" y="2135547"/>
                  </a:lnTo>
                  <a:lnTo>
                    <a:pt x="0" y="213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3814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9563442" y="2825391"/>
            <a:ext cx="6893930" cy="93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779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D63C25"/>
                </a:solidFill>
                <a:ea typeface="可画乐黑"/>
              </a:rPr>
              <a:t>前后端结合时遇到问题</a:t>
            </a:r>
          </a:p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  <a:r>
              <a:rPr lang="en-US" sz="2199" strike="noStrike" u="none">
                <a:solidFill>
                  <a:srgbClr val="000000"/>
                </a:solidFill>
                <a:ea typeface="可画乐黑"/>
              </a:rPr>
              <a:t>在前后端接口都加上详细注释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0" y="4558966"/>
            <a:ext cx="8950707" cy="1790477"/>
            <a:chOff x="0" y="0"/>
            <a:chExt cx="11934276" cy="23873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390137" cy="2387303"/>
            </a:xfrm>
            <a:custGeom>
              <a:avLst/>
              <a:gdLst/>
              <a:ahLst/>
              <a:cxnLst/>
              <a:rect r="r" b="b" t="t" l="l"/>
              <a:pathLst>
                <a:path h="2387303" w="8390137">
                  <a:moveTo>
                    <a:pt x="0" y="0"/>
                  </a:moveTo>
                  <a:lnTo>
                    <a:pt x="8390137" y="0"/>
                  </a:lnTo>
                  <a:lnTo>
                    <a:pt x="8390137" y="2387303"/>
                  </a:lnTo>
                  <a:lnTo>
                    <a:pt x="0" y="238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-13814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544139" y="0"/>
              <a:ext cx="8390137" cy="2387303"/>
            </a:xfrm>
            <a:custGeom>
              <a:avLst/>
              <a:gdLst/>
              <a:ahLst/>
              <a:cxnLst/>
              <a:rect r="r" b="b" t="t" l="l"/>
              <a:pathLst>
                <a:path h="2387303" w="8390137">
                  <a:moveTo>
                    <a:pt x="0" y="0"/>
                  </a:moveTo>
                  <a:lnTo>
                    <a:pt x="8390137" y="0"/>
                  </a:lnTo>
                  <a:lnTo>
                    <a:pt x="8390137" y="2387303"/>
                  </a:lnTo>
                  <a:lnTo>
                    <a:pt x="0" y="238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13814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991751" y="4428259"/>
            <a:ext cx="7307455" cy="210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D63C25"/>
                </a:solidFill>
                <a:latin typeface="可画乐黑"/>
                <a:ea typeface="可画乐黑"/>
              </a:rPr>
              <a:t> 团队协作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trike="noStrike" u="none">
                <a:solidFill>
                  <a:srgbClr val="000000"/>
                </a:solidFill>
                <a:latin typeface="可画乐黑"/>
                <a:ea typeface="可画乐黑"/>
              </a:rPr>
              <a:t> 成功的原型设计有赖于团队所有成员的通力合作，包括用户界面设计师和开发人员。利用每个成员的独特技能和见解可以大大提高设计的质量和功能。</a:t>
            </a:r>
          </a:p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6451783" y="7601855"/>
            <a:ext cx="1615033" cy="1656445"/>
          </a:xfrm>
          <a:prstGeom prst="rect">
            <a:avLst/>
          </a:prstGeom>
        </p:spPr>
      </p:pic>
      <p:sp>
        <p:nvSpPr>
          <p:cNvPr name="Freeform 26" id="26"/>
          <p:cNvSpPr/>
          <p:nvPr/>
        </p:nvSpPr>
        <p:spPr>
          <a:xfrm flipH="false" flipV="false" rot="0">
            <a:off x="-479179" y="6383103"/>
            <a:ext cx="2191394" cy="2769534"/>
          </a:xfrm>
          <a:custGeom>
            <a:avLst/>
            <a:gdLst/>
            <a:ahLst/>
            <a:cxnLst/>
            <a:rect r="r" b="b" t="t" l="l"/>
            <a:pathLst>
              <a:path h="2769534" w="2191394">
                <a:moveTo>
                  <a:pt x="0" y="0"/>
                </a:moveTo>
                <a:lnTo>
                  <a:pt x="2191395" y="0"/>
                </a:lnTo>
                <a:lnTo>
                  <a:pt x="2191395" y="2769534"/>
                </a:lnTo>
                <a:lnTo>
                  <a:pt x="0" y="27695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00086" y="2059517"/>
            <a:ext cx="7301065" cy="168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2412">
                <a:solidFill>
                  <a:srgbClr val="D63C25"/>
                </a:solidFill>
                <a:ea typeface="可画乐黑"/>
              </a:rPr>
              <a:t>有效的时间管理</a:t>
            </a:r>
          </a:p>
          <a:p>
            <a:pPr algn="l">
              <a:lnSpc>
                <a:spcPts val="3377"/>
              </a:lnSpc>
            </a:pPr>
            <a:r>
              <a:rPr lang="en-US" sz="2412">
                <a:solidFill>
                  <a:srgbClr val="000000"/>
                </a:solidFill>
                <a:latin typeface="可画乐黑"/>
                <a:ea typeface="可画乐黑"/>
              </a:rPr>
              <a:t> 通过周密的计划安排，逐步实现各项功能，制定合理的迭代计划，确保高效地完成项目</a:t>
            </a:r>
          </a:p>
          <a:p>
            <a:pPr algn="l" marL="0" indent="0" lvl="1">
              <a:lnSpc>
                <a:spcPts val="2751"/>
              </a:lnSpc>
            </a:pPr>
          </a:p>
        </p:txBody>
      </p:sp>
      <p:grpSp>
        <p:nvGrpSpPr>
          <p:cNvPr name="Group 28" id="28"/>
          <p:cNvGrpSpPr/>
          <p:nvPr/>
        </p:nvGrpSpPr>
        <p:grpSpPr>
          <a:xfrm rot="0">
            <a:off x="8842971" y="5317329"/>
            <a:ext cx="9445029" cy="1889360"/>
            <a:chOff x="0" y="0"/>
            <a:chExt cx="12593372" cy="251914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853501" cy="2519147"/>
            </a:xfrm>
            <a:custGeom>
              <a:avLst/>
              <a:gdLst/>
              <a:ahLst/>
              <a:cxnLst/>
              <a:rect r="r" b="b" t="t" l="l"/>
              <a:pathLst>
                <a:path h="2519147" w="8853501">
                  <a:moveTo>
                    <a:pt x="0" y="0"/>
                  </a:moveTo>
                  <a:lnTo>
                    <a:pt x="8853501" y="0"/>
                  </a:lnTo>
                  <a:lnTo>
                    <a:pt x="8853501" y="2519147"/>
                  </a:lnTo>
                  <a:lnTo>
                    <a:pt x="0" y="2519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-13814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3739871" y="0"/>
              <a:ext cx="8853501" cy="2519147"/>
            </a:xfrm>
            <a:custGeom>
              <a:avLst/>
              <a:gdLst/>
              <a:ahLst/>
              <a:cxnLst/>
              <a:rect r="r" b="b" t="t" l="l"/>
              <a:pathLst>
                <a:path h="2519147" w="8853501">
                  <a:moveTo>
                    <a:pt x="0" y="0"/>
                  </a:moveTo>
                  <a:lnTo>
                    <a:pt x="8853501" y="0"/>
                  </a:lnTo>
                  <a:lnTo>
                    <a:pt x="8853501" y="2519147"/>
                  </a:lnTo>
                  <a:lnTo>
                    <a:pt x="0" y="2519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3814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9889177" y="5320854"/>
            <a:ext cx="6893930" cy="210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D63C25"/>
                </a:solidFill>
                <a:ea typeface="可画乐黑"/>
              </a:rPr>
              <a:t>实时调整需求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trike="noStrike" u="none">
                <a:solidFill>
                  <a:srgbClr val="000000"/>
                </a:solidFill>
                <a:latin typeface="可画乐黑"/>
                <a:ea typeface="可画乐黑"/>
              </a:rPr>
              <a:t> 界面设计是动态的，随着项目的进展，用户需求可能会发生变化。适应性至关重要，因此需要根据不断变化的需求定期更新和修改原型。</a:t>
            </a:r>
          </a:p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4645478" y="7355672"/>
            <a:ext cx="8006801" cy="1601661"/>
            <a:chOff x="0" y="0"/>
            <a:chExt cx="10675735" cy="21355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505347" cy="2135547"/>
            </a:xfrm>
            <a:custGeom>
              <a:avLst/>
              <a:gdLst/>
              <a:ahLst/>
              <a:cxnLst/>
              <a:rect r="r" b="b" t="t" l="l"/>
              <a:pathLst>
                <a:path h="2135547" w="7505347">
                  <a:moveTo>
                    <a:pt x="0" y="0"/>
                  </a:moveTo>
                  <a:lnTo>
                    <a:pt x="7505347" y="0"/>
                  </a:lnTo>
                  <a:lnTo>
                    <a:pt x="7505347" y="2135547"/>
                  </a:lnTo>
                  <a:lnTo>
                    <a:pt x="0" y="213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-13814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3170388" y="0"/>
              <a:ext cx="7505347" cy="2135547"/>
            </a:xfrm>
            <a:custGeom>
              <a:avLst/>
              <a:gdLst/>
              <a:ahLst/>
              <a:cxnLst/>
              <a:rect r="r" b="b" t="t" l="l"/>
              <a:pathLst>
                <a:path h="2135547" w="7505347">
                  <a:moveTo>
                    <a:pt x="0" y="0"/>
                  </a:moveTo>
                  <a:lnTo>
                    <a:pt x="7505347" y="0"/>
                  </a:lnTo>
                  <a:lnTo>
                    <a:pt x="7505347" y="2135547"/>
                  </a:lnTo>
                  <a:lnTo>
                    <a:pt x="0" y="213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3814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5251987" y="7571213"/>
            <a:ext cx="6893930" cy="93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D63C25"/>
                </a:solidFill>
                <a:ea typeface="可画乐黑"/>
              </a:rPr>
              <a:t>充分利用大模型来辅助开发</a:t>
            </a:r>
          </a:p>
          <a:p>
            <a:pPr algn="l" marL="0" indent="0" lvl="1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可画乐黑"/>
                <a:ea typeface="可画乐黑"/>
              </a:rPr>
              <a:t>利用chatgpt等工具进行辅助编程和辅助debug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4098" y="5677189"/>
            <a:ext cx="20605971" cy="7173517"/>
            <a:chOff x="0" y="0"/>
            <a:chExt cx="5427087" cy="1889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087" cy="1889321"/>
            </a:xfrm>
            <a:custGeom>
              <a:avLst/>
              <a:gdLst/>
              <a:ahLst/>
              <a:cxnLst/>
              <a:rect r="r" b="b" t="t" l="l"/>
              <a:pathLst>
                <a:path h="1889321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1889321"/>
                  </a:lnTo>
                  <a:lnTo>
                    <a:pt x="0" y="1889321"/>
                  </a:lnTo>
                  <a:close/>
                </a:path>
              </a:pathLst>
            </a:custGeom>
            <a:solidFill>
              <a:srgbClr val="3FBA3B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27087" cy="1955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1557" y="2734868"/>
            <a:ext cx="10064887" cy="5032443"/>
          </a:xfrm>
          <a:custGeom>
            <a:avLst/>
            <a:gdLst/>
            <a:ahLst/>
            <a:cxnLst/>
            <a:rect r="r" b="b" t="t" l="l"/>
            <a:pathLst>
              <a:path h="5032443" w="10064887">
                <a:moveTo>
                  <a:pt x="0" y="0"/>
                </a:moveTo>
                <a:lnTo>
                  <a:pt x="10064886" y="0"/>
                </a:lnTo>
                <a:lnTo>
                  <a:pt x="10064886" y="5032444"/>
                </a:lnTo>
                <a:lnTo>
                  <a:pt x="0" y="50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423402" y="3719153"/>
            <a:ext cx="9441196" cy="236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05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ea typeface="可画乐黑"/>
              </a:rPr>
              <a:t>成员贡献及分工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458809" y="2505655"/>
            <a:ext cx="3502317" cy="7309108"/>
            <a:chOff x="0" y="0"/>
            <a:chExt cx="4669756" cy="974547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4694348"/>
              <a:ext cx="4217693" cy="5051129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1576243"/>
              <a:ext cx="1287351" cy="1376846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3114302"/>
              <a:ext cx="1287351" cy="1376846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0"/>
              <a:ext cx="1287351" cy="137684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917254" y="1557151"/>
              <a:ext cx="1287351" cy="1376846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3382405" y="1122102"/>
              <a:ext cx="1287351" cy="1376846"/>
            </a:xfrm>
            <a:prstGeom prst="rect">
              <a:avLst/>
            </a:prstGeom>
          </p:spPr>
        </p:pic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58549" y="562777"/>
            <a:ext cx="3097903" cy="92937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392423" y="562777"/>
            <a:ext cx="2168080" cy="845551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0366983" y="605924"/>
            <a:ext cx="4561975" cy="843077"/>
            <a:chOff x="0" y="0"/>
            <a:chExt cx="6082633" cy="11241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39633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479265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718898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95853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289582" y="1880450"/>
            <a:ext cx="1708837" cy="1708837"/>
          </a:xfrm>
          <a:custGeom>
            <a:avLst/>
            <a:gdLst/>
            <a:ahLst/>
            <a:cxnLst/>
            <a:rect r="r" b="b" t="t" l="l"/>
            <a:pathLst>
              <a:path h="1708837" w="1708837">
                <a:moveTo>
                  <a:pt x="0" y="0"/>
                </a:moveTo>
                <a:lnTo>
                  <a:pt x="1708836" y="0"/>
                </a:lnTo>
                <a:lnTo>
                  <a:pt x="1708836" y="1708837"/>
                </a:lnTo>
                <a:lnTo>
                  <a:pt x="0" y="1708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612146" y="2230091"/>
            <a:ext cx="1063707" cy="1009555"/>
          </a:xfrm>
          <a:custGeom>
            <a:avLst/>
            <a:gdLst/>
            <a:ahLst/>
            <a:cxnLst/>
            <a:rect r="r" b="b" t="t" l="l"/>
            <a:pathLst>
              <a:path h="1009555" w="1063707">
                <a:moveTo>
                  <a:pt x="0" y="0"/>
                </a:moveTo>
                <a:lnTo>
                  <a:pt x="1063708" y="0"/>
                </a:lnTo>
                <a:lnTo>
                  <a:pt x="1063708" y="1009555"/>
                </a:lnTo>
                <a:lnTo>
                  <a:pt x="0" y="1009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58549" y="2505655"/>
            <a:ext cx="2440065" cy="4758993"/>
          </a:xfrm>
          <a:custGeom>
            <a:avLst/>
            <a:gdLst/>
            <a:ahLst/>
            <a:cxnLst/>
            <a:rect r="r" b="b" t="t" l="l"/>
            <a:pathLst>
              <a:path h="4758993" w="2440065">
                <a:moveTo>
                  <a:pt x="0" y="0"/>
                </a:moveTo>
                <a:lnTo>
                  <a:pt x="2440066" y="0"/>
                </a:lnTo>
                <a:lnTo>
                  <a:pt x="2440066" y="4758993"/>
                </a:lnTo>
                <a:lnTo>
                  <a:pt x="0" y="47589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670635" y="4494711"/>
            <a:ext cx="9107742" cy="50547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19532" y="6900729"/>
            <a:ext cx="1848936" cy="3386271"/>
            <a:chOff x="0" y="0"/>
            <a:chExt cx="2465247" cy="45150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5247" cy="1755648"/>
            </a:xfrm>
            <a:custGeom>
              <a:avLst/>
              <a:gdLst/>
              <a:ahLst/>
              <a:cxnLst/>
              <a:rect r="r" b="b" t="t" l="l"/>
              <a:pathLst>
                <a:path h="1755648" w="2465247">
                  <a:moveTo>
                    <a:pt x="0" y="0"/>
                  </a:moveTo>
                  <a:lnTo>
                    <a:pt x="2465247" y="0"/>
                  </a:lnTo>
                  <a:lnTo>
                    <a:pt x="2465247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9564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01" y="1607536"/>
              <a:ext cx="2464246" cy="1460096"/>
            </a:xfrm>
            <a:custGeom>
              <a:avLst/>
              <a:gdLst/>
              <a:ahLst/>
              <a:cxnLst/>
              <a:rect r="r" b="b" t="t" l="l"/>
              <a:pathLst>
                <a:path h="1460096" w="2464246">
                  <a:moveTo>
                    <a:pt x="0" y="0"/>
                  </a:moveTo>
                  <a:lnTo>
                    <a:pt x="2464246" y="0"/>
                  </a:lnTo>
                  <a:lnTo>
                    <a:pt x="2464246" y="1460096"/>
                  </a:lnTo>
                  <a:lnTo>
                    <a:pt x="0" y="146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20241" r="-295804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01" y="3054932"/>
              <a:ext cx="2464246" cy="1460096"/>
            </a:xfrm>
            <a:custGeom>
              <a:avLst/>
              <a:gdLst/>
              <a:ahLst/>
              <a:cxnLst/>
              <a:rect r="r" b="b" t="t" l="l"/>
              <a:pathLst>
                <a:path h="1460096" w="2464246">
                  <a:moveTo>
                    <a:pt x="0" y="0"/>
                  </a:moveTo>
                  <a:lnTo>
                    <a:pt x="2464246" y="0"/>
                  </a:lnTo>
                  <a:lnTo>
                    <a:pt x="2464246" y="1460095"/>
                  </a:lnTo>
                  <a:lnTo>
                    <a:pt x="0" y="146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20241" r="-29580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646952" y="3378515"/>
            <a:ext cx="1426954" cy="1426954"/>
          </a:xfrm>
          <a:custGeom>
            <a:avLst/>
            <a:gdLst/>
            <a:ahLst/>
            <a:cxnLst/>
            <a:rect r="r" b="b" t="t" l="l"/>
            <a:pathLst>
              <a:path h="1426954" w="1426954">
                <a:moveTo>
                  <a:pt x="0" y="0"/>
                </a:moveTo>
                <a:lnTo>
                  <a:pt x="1426954" y="0"/>
                </a:lnTo>
                <a:lnTo>
                  <a:pt x="1426954" y="1426954"/>
                </a:lnTo>
                <a:lnTo>
                  <a:pt x="0" y="1426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84748" y="1028700"/>
            <a:ext cx="4381320" cy="1051318"/>
            <a:chOff x="0" y="0"/>
            <a:chExt cx="5841760" cy="14017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30944" cy="1401757"/>
            </a:xfrm>
            <a:custGeom>
              <a:avLst/>
              <a:gdLst/>
              <a:ahLst/>
              <a:cxnLst/>
              <a:rect r="r" b="b" t="t" l="l"/>
              <a:pathLst>
                <a:path h="1401757" w="4530944">
                  <a:moveTo>
                    <a:pt x="0" y="0"/>
                  </a:moveTo>
                  <a:lnTo>
                    <a:pt x="4530944" y="0"/>
                  </a:lnTo>
                  <a:lnTo>
                    <a:pt x="4530944" y="1401757"/>
                  </a:lnTo>
                  <a:lnTo>
                    <a:pt x="0" y="1401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4298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379685" y="0"/>
              <a:ext cx="3462075" cy="1401757"/>
            </a:xfrm>
            <a:custGeom>
              <a:avLst/>
              <a:gdLst/>
              <a:ahLst/>
              <a:cxnLst/>
              <a:rect r="r" b="b" t="t" l="l"/>
              <a:pathLst>
                <a:path h="1401757" w="3462075">
                  <a:moveTo>
                    <a:pt x="0" y="0"/>
                  </a:moveTo>
                  <a:lnTo>
                    <a:pt x="3462075" y="0"/>
                  </a:lnTo>
                  <a:lnTo>
                    <a:pt x="3462075" y="1401757"/>
                  </a:lnTo>
                  <a:lnTo>
                    <a:pt x="0" y="1401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87133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521932" y="1028700"/>
            <a:ext cx="4381320" cy="1051318"/>
            <a:chOff x="0" y="0"/>
            <a:chExt cx="5841760" cy="14017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30944" cy="1401757"/>
            </a:xfrm>
            <a:custGeom>
              <a:avLst/>
              <a:gdLst/>
              <a:ahLst/>
              <a:cxnLst/>
              <a:rect r="r" b="b" t="t" l="l"/>
              <a:pathLst>
                <a:path h="1401757" w="4530944">
                  <a:moveTo>
                    <a:pt x="0" y="0"/>
                  </a:moveTo>
                  <a:lnTo>
                    <a:pt x="4530944" y="0"/>
                  </a:lnTo>
                  <a:lnTo>
                    <a:pt x="4530944" y="1401757"/>
                  </a:lnTo>
                  <a:lnTo>
                    <a:pt x="0" y="1401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-42988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379685" y="0"/>
              <a:ext cx="3462075" cy="1401757"/>
            </a:xfrm>
            <a:custGeom>
              <a:avLst/>
              <a:gdLst/>
              <a:ahLst/>
              <a:cxnLst/>
              <a:rect r="r" b="b" t="t" l="l"/>
              <a:pathLst>
                <a:path h="1401757" w="3462075">
                  <a:moveTo>
                    <a:pt x="0" y="0"/>
                  </a:moveTo>
                  <a:lnTo>
                    <a:pt x="3462075" y="0"/>
                  </a:lnTo>
                  <a:lnTo>
                    <a:pt x="3462075" y="1401757"/>
                  </a:lnTo>
                  <a:lnTo>
                    <a:pt x="0" y="1401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87133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384748" y="5651311"/>
            <a:ext cx="4381320" cy="1051318"/>
            <a:chOff x="0" y="0"/>
            <a:chExt cx="5841760" cy="14017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30944" cy="1401757"/>
            </a:xfrm>
            <a:custGeom>
              <a:avLst/>
              <a:gdLst/>
              <a:ahLst/>
              <a:cxnLst/>
              <a:rect r="r" b="b" t="t" l="l"/>
              <a:pathLst>
                <a:path h="1401757" w="4530944">
                  <a:moveTo>
                    <a:pt x="0" y="0"/>
                  </a:moveTo>
                  <a:lnTo>
                    <a:pt x="4530944" y="0"/>
                  </a:lnTo>
                  <a:lnTo>
                    <a:pt x="4530944" y="1401757"/>
                  </a:lnTo>
                  <a:lnTo>
                    <a:pt x="0" y="1401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-42988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379685" y="0"/>
              <a:ext cx="3462075" cy="1401757"/>
            </a:xfrm>
            <a:custGeom>
              <a:avLst/>
              <a:gdLst/>
              <a:ahLst/>
              <a:cxnLst/>
              <a:rect r="r" b="b" t="t" l="l"/>
              <a:pathLst>
                <a:path h="1401757" w="3462075">
                  <a:moveTo>
                    <a:pt x="0" y="0"/>
                  </a:moveTo>
                  <a:lnTo>
                    <a:pt x="3462075" y="0"/>
                  </a:lnTo>
                  <a:lnTo>
                    <a:pt x="3462075" y="1401757"/>
                  </a:lnTo>
                  <a:lnTo>
                    <a:pt x="0" y="1401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7133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521932" y="5651311"/>
            <a:ext cx="4381320" cy="1051318"/>
            <a:chOff x="0" y="0"/>
            <a:chExt cx="5841760" cy="14017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30944" cy="1401757"/>
            </a:xfrm>
            <a:custGeom>
              <a:avLst/>
              <a:gdLst/>
              <a:ahLst/>
              <a:cxnLst/>
              <a:rect r="r" b="b" t="t" l="l"/>
              <a:pathLst>
                <a:path h="1401757" w="4530944">
                  <a:moveTo>
                    <a:pt x="0" y="0"/>
                  </a:moveTo>
                  <a:lnTo>
                    <a:pt x="4530944" y="0"/>
                  </a:lnTo>
                  <a:lnTo>
                    <a:pt x="4530944" y="1401757"/>
                  </a:lnTo>
                  <a:lnTo>
                    <a:pt x="0" y="1401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-42988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379685" y="0"/>
              <a:ext cx="3462075" cy="1401757"/>
            </a:xfrm>
            <a:custGeom>
              <a:avLst/>
              <a:gdLst/>
              <a:ahLst/>
              <a:cxnLst/>
              <a:rect r="r" b="b" t="t" l="l"/>
              <a:pathLst>
                <a:path h="1401757" w="3462075">
                  <a:moveTo>
                    <a:pt x="0" y="0"/>
                  </a:moveTo>
                  <a:lnTo>
                    <a:pt x="3462075" y="0"/>
                  </a:lnTo>
                  <a:lnTo>
                    <a:pt x="3462075" y="1401757"/>
                  </a:lnTo>
                  <a:lnTo>
                    <a:pt x="0" y="1401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87133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849544" y="5556829"/>
            <a:ext cx="3451727" cy="102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138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SuperDario"/>
              </a:rPr>
              <a:t>JASON YOUNG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86729" y="5556829"/>
            <a:ext cx="3451727" cy="102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138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SuperDario"/>
              </a:rPr>
              <a:t>ZHI LING TAN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49544" y="877068"/>
            <a:ext cx="3451727" cy="107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138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ea typeface="可画乐黑"/>
              </a:rPr>
              <a:t>王理想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86729" y="934218"/>
            <a:ext cx="3451727" cy="102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138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SuperDario"/>
              </a:rPr>
              <a:t>JULIANO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96901" y="6719268"/>
            <a:ext cx="3557014" cy="133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183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000000"/>
                </a:solidFill>
                <a:latin typeface="可画乐黑"/>
                <a:ea typeface="可画乐黑"/>
              </a:rPr>
              <a:t>负责前端UI的实现，添加武器音效和背景音乐等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34085" y="6719268"/>
            <a:ext cx="3557014" cy="199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183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000000"/>
                </a:solidFill>
                <a:latin typeface="可画乐黑"/>
                <a:ea typeface="可画乐黑"/>
              </a:rPr>
              <a:t>负责界面原型的设计，前端UI的实现，实现前后端交互等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96901" y="2058556"/>
            <a:ext cx="3557014" cy="3963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sz="2699">
                <a:solidFill>
                  <a:srgbClr val="000000"/>
                </a:solidFill>
                <a:latin typeface="可画乐黑"/>
                <a:ea typeface="可画乐黑"/>
              </a:rPr>
              <a:t>负责前端UI的实现，游戏逻辑的整体开发，实现用户登录与注册，</a:t>
            </a:r>
            <a:r>
              <a:rPr lang="en-US" sz="2699">
                <a:solidFill>
                  <a:srgbClr val="000000"/>
                </a:solidFill>
                <a:ea typeface="可画乐黑"/>
              </a:rPr>
              <a:t>实现前后端交互等</a:t>
            </a:r>
          </a:p>
          <a:p>
            <a:pPr algn="ctr">
              <a:lnSpc>
                <a:spcPts val="5183"/>
              </a:lnSpc>
            </a:pPr>
          </a:p>
          <a:p>
            <a:pPr algn="ctr" marL="0" indent="0" lvl="1">
              <a:lnSpc>
                <a:spcPts val="518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934085" y="2058556"/>
            <a:ext cx="3557014" cy="199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183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000000"/>
                </a:solidFill>
                <a:ea typeface="可画乐黑"/>
              </a:rPr>
              <a:t>负责后端的整体开发，数据库设计，进行单元测试等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308531" y="3163411"/>
            <a:ext cx="1759937" cy="3737318"/>
          </a:xfrm>
          <a:custGeom>
            <a:avLst/>
            <a:gdLst/>
            <a:ahLst/>
            <a:cxnLst/>
            <a:rect r="r" b="b" t="t" l="l"/>
            <a:pathLst>
              <a:path h="3737318" w="1759937">
                <a:moveTo>
                  <a:pt x="0" y="0"/>
                </a:moveTo>
                <a:lnTo>
                  <a:pt x="1759937" y="0"/>
                </a:lnTo>
                <a:lnTo>
                  <a:pt x="1759937" y="3737318"/>
                </a:lnTo>
                <a:lnTo>
                  <a:pt x="0" y="3737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8951152" y="486149"/>
            <a:ext cx="1275731" cy="20411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062" y="605924"/>
            <a:ext cx="843077" cy="843077"/>
          </a:xfrm>
          <a:custGeom>
            <a:avLst/>
            <a:gdLst/>
            <a:ahLst/>
            <a:cxnLst/>
            <a:rect r="r" b="b" t="t" l="l"/>
            <a:pathLst>
              <a:path h="843077" w="843077">
                <a:moveTo>
                  <a:pt x="0" y="0"/>
                </a:moveTo>
                <a:lnTo>
                  <a:pt x="843077" y="0"/>
                </a:lnTo>
                <a:lnTo>
                  <a:pt x="843077" y="843077"/>
                </a:lnTo>
                <a:lnTo>
                  <a:pt x="0" y="843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5787" y="605924"/>
            <a:ext cx="843077" cy="843077"/>
          </a:xfrm>
          <a:custGeom>
            <a:avLst/>
            <a:gdLst/>
            <a:ahLst/>
            <a:cxnLst/>
            <a:rect r="r" b="b" t="t" l="l"/>
            <a:pathLst>
              <a:path h="843077" w="843077">
                <a:moveTo>
                  <a:pt x="0" y="0"/>
                </a:moveTo>
                <a:lnTo>
                  <a:pt x="843077" y="0"/>
                </a:lnTo>
                <a:lnTo>
                  <a:pt x="843077" y="843077"/>
                </a:lnTo>
                <a:lnTo>
                  <a:pt x="0" y="843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35511" y="605924"/>
            <a:ext cx="843077" cy="843077"/>
          </a:xfrm>
          <a:custGeom>
            <a:avLst/>
            <a:gdLst/>
            <a:ahLst/>
            <a:cxnLst/>
            <a:rect r="r" b="b" t="t" l="l"/>
            <a:pathLst>
              <a:path h="843077" w="843077">
                <a:moveTo>
                  <a:pt x="0" y="0"/>
                </a:moveTo>
                <a:lnTo>
                  <a:pt x="843077" y="0"/>
                </a:lnTo>
                <a:lnTo>
                  <a:pt x="843077" y="843077"/>
                </a:lnTo>
                <a:lnTo>
                  <a:pt x="0" y="843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65236" y="605924"/>
            <a:ext cx="843077" cy="843077"/>
          </a:xfrm>
          <a:custGeom>
            <a:avLst/>
            <a:gdLst/>
            <a:ahLst/>
            <a:cxnLst/>
            <a:rect r="r" b="b" t="t" l="l"/>
            <a:pathLst>
              <a:path h="843077" w="843077">
                <a:moveTo>
                  <a:pt x="0" y="0"/>
                </a:moveTo>
                <a:lnTo>
                  <a:pt x="843076" y="0"/>
                </a:lnTo>
                <a:lnTo>
                  <a:pt x="843076" y="843077"/>
                </a:lnTo>
                <a:lnTo>
                  <a:pt x="0" y="843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94960" y="605924"/>
            <a:ext cx="843077" cy="843077"/>
          </a:xfrm>
          <a:custGeom>
            <a:avLst/>
            <a:gdLst/>
            <a:ahLst/>
            <a:cxnLst/>
            <a:rect r="r" b="b" t="t" l="l"/>
            <a:pathLst>
              <a:path h="843077" w="843077">
                <a:moveTo>
                  <a:pt x="0" y="0"/>
                </a:moveTo>
                <a:lnTo>
                  <a:pt x="843077" y="0"/>
                </a:lnTo>
                <a:lnTo>
                  <a:pt x="843077" y="843077"/>
                </a:lnTo>
                <a:lnTo>
                  <a:pt x="0" y="843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2201" y="2143718"/>
            <a:ext cx="14955927" cy="8946364"/>
          </a:xfrm>
          <a:custGeom>
            <a:avLst/>
            <a:gdLst/>
            <a:ahLst/>
            <a:cxnLst/>
            <a:rect r="r" b="b" t="t" l="l"/>
            <a:pathLst>
              <a:path h="8946364" w="14955927">
                <a:moveTo>
                  <a:pt x="0" y="0"/>
                </a:moveTo>
                <a:lnTo>
                  <a:pt x="14955927" y="0"/>
                </a:lnTo>
                <a:lnTo>
                  <a:pt x="14955927" y="8946363"/>
                </a:lnTo>
                <a:lnTo>
                  <a:pt x="0" y="8946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13739" y="2392021"/>
            <a:ext cx="14275628" cy="806573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7585309" y="4731377"/>
            <a:ext cx="9869795" cy="5927494"/>
            <a:chOff x="0" y="0"/>
            <a:chExt cx="13159726" cy="79033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59726" cy="7010545"/>
            </a:xfrm>
            <a:custGeom>
              <a:avLst/>
              <a:gdLst/>
              <a:ahLst/>
              <a:cxnLst/>
              <a:rect r="r" b="b" t="t" l="l"/>
              <a:pathLst>
                <a:path h="7010545" w="13159726">
                  <a:moveTo>
                    <a:pt x="0" y="0"/>
                  </a:moveTo>
                  <a:lnTo>
                    <a:pt x="13159726" y="0"/>
                  </a:lnTo>
                  <a:lnTo>
                    <a:pt x="13159726" y="7010545"/>
                  </a:lnTo>
                  <a:lnTo>
                    <a:pt x="0" y="7010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085324"/>
              <a:ext cx="13159726" cy="1818001"/>
            </a:xfrm>
            <a:custGeom>
              <a:avLst/>
              <a:gdLst/>
              <a:ahLst/>
              <a:cxnLst/>
              <a:rect r="r" b="b" t="t" l="l"/>
              <a:pathLst>
                <a:path h="1818001" w="13159726">
                  <a:moveTo>
                    <a:pt x="0" y="0"/>
                  </a:moveTo>
                  <a:lnTo>
                    <a:pt x="13159726" y="0"/>
                  </a:lnTo>
                  <a:lnTo>
                    <a:pt x="13159726" y="1818001"/>
                  </a:lnTo>
                  <a:lnTo>
                    <a:pt x="0" y="1818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285618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5400000">
            <a:off x="12787083" y="9450429"/>
            <a:ext cx="441380" cy="793329"/>
          </a:xfrm>
          <a:custGeom>
            <a:avLst/>
            <a:gdLst/>
            <a:ahLst/>
            <a:cxnLst/>
            <a:rect r="r" b="b" t="t" l="l"/>
            <a:pathLst>
              <a:path h="793329" w="441380">
                <a:moveTo>
                  <a:pt x="0" y="0"/>
                </a:moveTo>
                <a:lnTo>
                  <a:pt x="441379" y="0"/>
                </a:lnTo>
                <a:lnTo>
                  <a:pt x="441379" y="793330"/>
                </a:lnTo>
                <a:lnTo>
                  <a:pt x="0" y="7933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8812887" y="4697318"/>
            <a:ext cx="7596441" cy="228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79"/>
              </a:lnSpc>
              <a:spcBef>
                <a:spcPct val="0"/>
              </a:spcBef>
            </a:pPr>
            <a:r>
              <a:rPr lang="en-US" sz="13689" spc="985" strike="noStrike" u="none">
                <a:solidFill>
                  <a:srgbClr val="FA6AE0"/>
                </a:solidFill>
                <a:latin typeface="SuperDario"/>
              </a:rPr>
              <a:t>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40776" y="6520325"/>
            <a:ext cx="8740664" cy="296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636"/>
              </a:lnSpc>
            </a:pPr>
            <a:r>
              <a:rPr lang="en-US" sz="3091">
                <a:solidFill>
                  <a:srgbClr val="000000"/>
                </a:solidFill>
                <a:latin typeface="可画乐黑"/>
                <a:ea typeface="可画乐黑"/>
              </a:rPr>
              <a:t>开发的游戏受到植物大战僵尸（Plants vs. Zombies）的启发，并结合了塔防游戏的玩法元素。在游戏中，玩家需要铸造各种武器来抵御即将入侵的怪物敌军，利用不同的武器特性和策略性地布局，击败所有的怪物敌军以保卫家园。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785358" y="562777"/>
            <a:ext cx="3097903" cy="92937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5392423" y="562777"/>
            <a:ext cx="2168080" cy="845551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5810688" y="5547467"/>
            <a:ext cx="2430088" cy="4739533"/>
          </a:xfrm>
          <a:custGeom>
            <a:avLst/>
            <a:gdLst/>
            <a:ahLst/>
            <a:cxnLst/>
            <a:rect r="r" b="b" t="t" l="l"/>
            <a:pathLst>
              <a:path h="4739533" w="2430088">
                <a:moveTo>
                  <a:pt x="0" y="0"/>
                </a:moveTo>
                <a:lnTo>
                  <a:pt x="2430088" y="0"/>
                </a:lnTo>
                <a:lnTo>
                  <a:pt x="2430088" y="4739533"/>
                </a:lnTo>
                <a:lnTo>
                  <a:pt x="0" y="47395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884823" y="1458506"/>
            <a:ext cx="5096420" cy="3219538"/>
          </a:xfrm>
          <a:custGeom>
            <a:avLst/>
            <a:gdLst/>
            <a:ahLst/>
            <a:cxnLst/>
            <a:rect r="r" b="b" t="t" l="l"/>
            <a:pathLst>
              <a:path h="3219538" w="5096420">
                <a:moveTo>
                  <a:pt x="0" y="0"/>
                </a:moveTo>
                <a:lnTo>
                  <a:pt x="5096420" y="0"/>
                </a:lnTo>
                <a:lnTo>
                  <a:pt x="5096420" y="3219538"/>
                </a:lnTo>
                <a:lnTo>
                  <a:pt x="0" y="32195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5006" r="0" b="-500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497034" y="1229682"/>
            <a:ext cx="5729327" cy="3677186"/>
          </a:xfrm>
          <a:custGeom>
            <a:avLst/>
            <a:gdLst/>
            <a:ahLst/>
            <a:cxnLst/>
            <a:rect r="r" b="b" t="t" l="l"/>
            <a:pathLst>
              <a:path h="3677186" w="5729327">
                <a:moveTo>
                  <a:pt x="0" y="0"/>
                </a:moveTo>
                <a:lnTo>
                  <a:pt x="5729327" y="0"/>
                </a:lnTo>
                <a:lnTo>
                  <a:pt x="5729327" y="3677186"/>
                </a:lnTo>
                <a:lnTo>
                  <a:pt x="0" y="36771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156" y="-221050"/>
            <a:ext cx="16943003" cy="9024100"/>
            <a:chOff x="0" y="0"/>
            <a:chExt cx="4462355" cy="23767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2355" cy="2376718"/>
            </a:xfrm>
            <a:custGeom>
              <a:avLst/>
              <a:gdLst/>
              <a:ahLst/>
              <a:cxnLst/>
              <a:rect r="r" b="b" t="t" l="l"/>
              <a:pathLst>
                <a:path h="2376718" w="4462355">
                  <a:moveTo>
                    <a:pt x="0" y="0"/>
                  </a:moveTo>
                  <a:lnTo>
                    <a:pt x="4462355" y="0"/>
                  </a:lnTo>
                  <a:lnTo>
                    <a:pt x="4462355" y="2376718"/>
                  </a:lnTo>
                  <a:lnTo>
                    <a:pt x="0" y="23767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462355" cy="2443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6666691" cy="8634282"/>
            <a:chOff x="0" y="0"/>
            <a:chExt cx="4389581" cy="2274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89581" cy="2274050"/>
            </a:xfrm>
            <a:custGeom>
              <a:avLst/>
              <a:gdLst/>
              <a:ahLst/>
              <a:cxnLst/>
              <a:rect r="r" b="b" t="t" l="l"/>
              <a:pathLst>
                <a:path h="2274050" w="4389581">
                  <a:moveTo>
                    <a:pt x="0" y="0"/>
                  </a:moveTo>
                  <a:lnTo>
                    <a:pt x="4389581" y="0"/>
                  </a:lnTo>
                  <a:lnTo>
                    <a:pt x="4389581" y="2274050"/>
                  </a:lnTo>
                  <a:lnTo>
                    <a:pt x="0" y="2274050"/>
                  </a:lnTo>
                  <a:close/>
                </a:path>
              </a:pathLst>
            </a:custGeom>
            <a:solidFill>
              <a:srgbClr val="9F8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389581" cy="2340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41891" y="1726962"/>
            <a:ext cx="5056118" cy="5056118"/>
          </a:xfrm>
          <a:custGeom>
            <a:avLst/>
            <a:gdLst/>
            <a:ahLst/>
            <a:cxnLst/>
            <a:rect r="r" b="b" t="t" l="l"/>
            <a:pathLst>
              <a:path h="5056118" w="5056118">
                <a:moveTo>
                  <a:pt x="0" y="0"/>
                </a:moveTo>
                <a:lnTo>
                  <a:pt x="5056118" y="0"/>
                </a:lnTo>
                <a:lnTo>
                  <a:pt x="5056118" y="5056118"/>
                </a:lnTo>
                <a:lnTo>
                  <a:pt x="0" y="5056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235592" y="5592461"/>
            <a:ext cx="10692504" cy="3782579"/>
            <a:chOff x="0" y="0"/>
            <a:chExt cx="14256672" cy="50434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16999" cy="5043439"/>
            </a:xfrm>
            <a:custGeom>
              <a:avLst/>
              <a:gdLst/>
              <a:ahLst/>
              <a:cxnLst/>
              <a:rect r="r" b="b" t="t" l="l"/>
              <a:pathLst>
                <a:path h="5043439" w="9016999">
                  <a:moveTo>
                    <a:pt x="0" y="0"/>
                  </a:moveTo>
                  <a:lnTo>
                    <a:pt x="9016999" y="0"/>
                  </a:lnTo>
                  <a:lnTo>
                    <a:pt x="9016999" y="5043439"/>
                  </a:lnTo>
                  <a:lnTo>
                    <a:pt x="0" y="5043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4992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239673" y="0"/>
              <a:ext cx="9016999" cy="5043439"/>
            </a:xfrm>
            <a:custGeom>
              <a:avLst/>
              <a:gdLst/>
              <a:ahLst/>
              <a:cxnLst/>
              <a:rect r="r" b="b" t="t" l="l"/>
              <a:pathLst>
                <a:path h="5043439" w="9016999">
                  <a:moveTo>
                    <a:pt x="0" y="0"/>
                  </a:moveTo>
                  <a:lnTo>
                    <a:pt x="9016999" y="0"/>
                  </a:lnTo>
                  <a:lnTo>
                    <a:pt x="9016999" y="5043439"/>
                  </a:lnTo>
                  <a:lnTo>
                    <a:pt x="0" y="5043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4992" t="0" r="0" b="0"/>
              </a:stretch>
            </a:blip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017186">
            <a:off x="15527971" y="4328423"/>
            <a:ext cx="1753340" cy="22478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41163" y="408640"/>
            <a:ext cx="858094" cy="137295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03127" y="408640"/>
            <a:ext cx="858094" cy="137295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765091" y="408640"/>
            <a:ext cx="858094" cy="137295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98009" y="6130629"/>
            <a:ext cx="9167670" cy="244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96"/>
              </a:lnSpc>
              <a:spcBef>
                <a:spcPct val="0"/>
              </a:spcBef>
            </a:pPr>
            <a:r>
              <a:rPr lang="en-US" sz="14400">
                <a:solidFill>
                  <a:srgbClr val="000000"/>
                </a:solidFill>
                <a:ea typeface="可画乐黑"/>
              </a:rPr>
              <a:t>感谢聆听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759047" y="6491940"/>
            <a:ext cx="514468" cy="924697"/>
          </a:xfrm>
          <a:custGeom>
            <a:avLst/>
            <a:gdLst/>
            <a:ahLst/>
            <a:cxnLst/>
            <a:rect r="r" b="b" t="t" l="l"/>
            <a:pathLst>
              <a:path h="924697" w="514468">
                <a:moveTo>
                  <a:pt x="0" y="0"/>
                </a:moveTo>
                <a:lnTo>
                  <a:pt x="514468" y="0"/>
                </a:lnTo>
                <a:lnTo>
                  <a:pt x="514468" y="924698"/>
                </a:lnTo>
                <a:lnTo>
                  <a:pt x="0" y="9246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963802" y="7493424"/>
            <a:ext cx="2460674" cy="2281716"/>
          </a:xfrm>
          <a:custGeom>
            <a:avLst/>
            <a:gdLst/>
            <a:ahLst/>
            <a:cxnLst/>
            <a:rect r="r" b="b" t="t" l="l"/>
            <a:pathLst>
              <a:path h="2281716" w="2460674">
                <a:moveTo>
                  <a:pt x="0" y="0"/>
                </a:moveTo>
                <a:lnTo>
                  <a:pt x="2460674" y="0"/>
                </a:lnTo>
                <a:lnTo>
                  <a:pt x="2460674" y="2281715"/>
                </a:lnTo>
                <a:lnTo>
                  <a:pt x="0" y="22817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5910237" y="180608"/>
            <a:ext cx="2010499" cy="4020998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4397050">
            <a:off x="8745447" y="-370356"/>
            <a:ext cx="1242491" cy="4535091"/>
          </a:xfrm>
          <a:custGeom>
            <a:avLst/>
            <a:gdLst/>
            <a:ahLst/>
            <a:cxnLst/>
            <a:rect r="r" b="b" t="t" l="l"/>
            <a:pathLst>
              <a:path h="4535091" w="1242491">
                <a:moveTo>
                  <a:pt x="0" y="0"/>
                </a:moveTo>
                <a:lnTo>
                  <a:pt x="1242491" y="0"/>
                </a:lnTo>
                <a:lnTo>
                  <a:pt x="1242491" y="4535091"/>
                </a:lnTo>
                <a:lnTo>
                  <a:pt x="0" y="45350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4397050">
            <a:off x="9002681" y="1054442"/>
            <a:ext cx="1242491" cy="4535091"/>
          </a:xfrm>
          <a:custGeom>
            <a:avLst/>
            <a:gdLst/>
            <a:ahLst/>
            <a:cxnLst/>
            <a:rect r="r" b="b" t="t" l="l"/>
            <a:pathLst>
              <a:path h="4535091" w="1242491">
                <a:moveTo>
                  <a:pt x="0" y="0"/>
                </a:moveTo>
                <a:lnTo>
                  <a:pt x="1242491" y="0"/>
                </a:lnTo>
                <a:lnTo>
                  <a:pt x="1242491" y="4535090"/>
                </a:lnTo>
                <a:lnTo>
                  <a:pt x="0" y="45350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4344623">
            <a:off x="3257059" y="1276881"/>
            <a:ext cx="4625341" cy="5070901"/>
          </a:xfrm>
          <a:custGeom>
            <a:avLst/>
            <a:gdLst/>
            <a:ahLst/>
            <a:cxnLst/>
            <a:rect r="r" b="b" t="t" l="l"/>
            <a:pathLst>
              <a:path h="5070901" w="4625341">
                <a:moveTo>
                  <a:pt x="0" y="0"/>
                </a:moveTo>
                <a:lnTo>
                  <a:pt x="4625340" y="0"/>
                </a:lnTo>
                <a:lnTo>
                  <a:pt x="4625340" y="5070901"/>
                </a:lnTo>
                <a:lnTo>
                  <a:pt x="0" y="50709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77967" y="4293082"/>
            <a:ext cx="7669438" cy="2422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79"/>
              </a:lnSpc>
              <a:spcBef>
                <a:spcPct val="0"/>
              </a:spcBef>
            </a:pPr>
            <a:r>
              <a:rPr lang="en-US" sz="13689" spc="985">
                <a:solidFill>
                  <a:srgbClr val="FA6AE0"/>
                </a:solidFill>
                <a:ea typeface="可画乐黑"/>
              </a:rPr>
              <a:t>目录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386984">
            <a:off x="2448647" y="5367973"/>
            <a:ext cx="1935404" cy="752388"/>
          </a:xfrm>
          <a:custGeom>
            <a:avLst/>
            <a:gdLst/>
            <a:ahLst/>
            <a:cxnLst/>
            <a:rect r="r" b="b" t="t" l="l"/>
            <a:pathLst>
              <a:path h="752388" w="1935404">
                <a:moveTo>
                  <a:pt x="0" y="0"/>
                </a:moveTo>
                <a:lnTo>
                  <a:pt x="1935404" y="0"/>
                </a:lnTo>
                <a:lnTo>
                  <a:pt x="1935404" y="752388"/>
                </a:lnTo>
                <a:lnTo>
                  <a:pt x="0" y="752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968112"/>
            <a:ext cx="4775298" cy="2543932"/>
          </a:xfrm>
          <a:custGeom>
            <a:avLst/>
            <a:gdLst/>
            <a:ahLst/>
            <a:cxnLst/>
            <a:rect r="r" b="b" t="t" l="l"/>
            <a:pathLst>
              <a:path h="2543932" w="4775298">
                <a:moveTo>
                  <a:pt x="0" y="0"/>
                </a:moveTo>
                <a:lnTo>
                  <a:pt x="4775298" y="0"/>
                </a:lnTo>
                <a:lnTo>
                  <a:pt x="4775298" y="2543931"/>
                </a:lnTo>
                <a:lnTo>
                  <a:pt x="0" y="2543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56351" y="2082062"/>
            <a:ext cx="4775298" cy="2543932"/>
          </a:xfrm>
          <a:custGeom>
            <a:avLst/>
            <a:gdLst/>
            <a:ahLst/>
            <a:cxnLst/>
            <a:rect r="r" b="b" t="t" l="l"/>
            <a:pathLst>
              <a:path h="2543932" w="4775298">
                <a:moveTo>
                  <a:pt x="0" y="0"/>
                </a:moveTo>
                <a:lnTo>
                  <a:pt x="4775298" y="0"/>
                </a:lnTo>
                <a:lnTo>
                  <a:pt x="4775298" y="2543931"/>
                </a:lnTo>
                <a:lnTo>
                  <a:pt x="0" y="2543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56351" y="6968112"/>
            <a:ext cx="4775298" cy="2543932"/>
          </a:xfrm>
          <a:custGeom>
            <a:avLst/>
            <a:gdLst/>
            <a:ahLst/>
            <a:cxnLst/>
            <a:rect r="r" b="b" t="t" l="l"/>
            <a:pathLst>
              <a:path h="2543932" w="4775298">
                <a:moveTo>
                  <a:pt x="0" y="0"/>
                </a:moveTo>
                <a:lnTo>
                  <a:pt x="4775298" y="0"/>
                </a:lnTo>
                <a:lnTo>
                  <a:pt x="4775298" y="2543931"/>
                </a:lnTo>
                <a:lnTo>
                  <a:pt x="0" y="2543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84149" y="2082062"/>
            <a:ext cx="4775298" cy="2543932"/>
          </a:xfrm>
          <a:custGeom>
            <a:avLst/>
            <a:gdLst/>
            <a:ahLst/>
            <a:cxnLst/>
            <a:rect r="r" b="b" t="t" l="l"/>
            <a:pathLst>
              <a:path h="2543932" w="4775298">
                <a:moveTo>
                  <a:pt x="0" y="0"/>
                </a:moveTo>
                <a:lnTo>
                  <a:pt x="4775298" y="0"/>
                </a:lnTo>
                <a:lnTo>
                  <a:pt x="4775298" y="2543931"/>
                </a:lnTo>
                <a:lnTo>
                  <a:pt x="0" y="2543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84149" y="6968112"/>
            <a:ext cx="4775298" cy="2543932"/>
          </a:xfrm>
          <a:custGeom>
            <a:avLst/>
            <a:gdLst/>
            <a:ahLst/>
            <a:cxnLst/>
            <a:rect r="r" b="b" t="t" l="l"/>
            <a:pathLst>
              <a:path h="2543932" w="4775298">
                <a:moveTo>
                  <a:pt x="0" y="0"/>
                </a:moveTo>
                <a:lnTo>
                  <a:pt x="4775298" y="0"/>
                </a:lnTo>
                <a:lnTo>
                  <a:pt x="4775298" y="2543931"/>
                </a:lnTo>
                <a:lnTo>
                  <a:pt x="0" y="2543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2848" y="2092050"/>
            <a:ext cx="4775298" cy="2543932"/>
          </a:xfrm>
          <a:custGeom>
            <a:avLst/>
            <a:gdLst/>
            <a:ahLst/>
            <a:cxnLst/>
            <a:rect r="r" b="b" t="t" l="l"/>
            <a:pathLst>
              <a:path h="2543932" w="4775298">
                <a:moveTo>
                  <a:pt x="0" y="0"/>
                </a:moveTo>
                <a:lnTo>
                  <a:pt x="4775298" y="0"/>
                </a:lnTo>
                <a:lnTo>
                  <a:pt x="4775298" y="2543932"/>
                </a:lnTo>
                <a:lnTo>
                  <a:pt x="0" y="2543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2331" y="2828439"/>
            <a:ext cx="863456" cy="912503"/>
          </a:xfrm>
          <a:custGeom>
            <a:avLst/>
            <a:gdLst/>
            <a:ahLst/>
            <a:cxnLst/>
            <a:rect r="r" b="b" t="t" l="l"/>
            <a:pathLst>
              <a:path h="912503" w="863456">
                <a:moveTo>
                  <a:pt x="0" y="0"/>
                </a:moveTo>
                <a:lnTo>
                  <a:pt x="863456" y="0"/>
                </a:lnTo>
                <a:lnTo>
                  <a:pt x="863456" y="912504"/>
                </a:lnTo>
                <a:lnTo>
                  <a:pt x="0" y="912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2331" y="7783826"/>
            <a:ext cx="863456" cy="912503"/>
          </a:xfrm>
          <a:custGeom>
            <a:avLst/>
            <a:gdLst/>
            <a:ahLst/>
            <a:cxnLst/>
            <a:rect r="r" b="b" t="t" l="l"/>
            <a:pathLst>
              <a:path h="912503" w="863456">
                <a:moveTo>
                  <a:pt x="0" y="0"/>
                </a:moveTo>
                <a:lnTo>
                  <a:pt x="863456" y="0"/>
                </a:lnTo>
                <a:lnTo>
                  <a:pt x="863456" y="912503"/>
                </a:lnTo>
                <a:lnTo>
                  <a:pt x="0" y="9125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096145" y="2796500"/>
            <a:ext cx="863456" cy="912503"/>
          </a:xfrm>
          <a:custGeom>
            <a:avLst/>
            <a:gdLst/>
            <a:ahLst/>
            <a:cxnLst/>
            <a:rect r="r" b="b" t="t" l="l"/>
            <a:pathLst>
              <a:path h="912503" w="863456">
                <a:moveTo>
                  <a:pt x="0" y="0"/>
                </a:moveTo>
                <a:lnTo>
                  <a:pt x="863456" y="0"/>
                </a:lnTo>
                <a:lnTo>
                  <a:pt x="863456" y="912504"/>
                </a:lnTo>
                <a:lnTo>
                  <a:pt x="0" y="912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70315" y="7787785"/>
            <a:ext cx="863456" cy="912503"/>
          </a:xfrm>
          <a:custGeom>
            <a:avLst/>
            <a:gdLst/>
            <a:ahLst/>
            <a:cxnLst/>
            <a:rect r="r" b="b" t="t" l="l"/>
            <a:pathLst>
              <a:path h="912503" w="863456">
                <a:moveTo>
                  <a:pt x="0" y="0"/>
                </a:moveTo>
                <a:lnTo>
                  <a:pt x="863456" y="0"/>
                </a:lnTo>
                <a:lnTo>
                  <a:pt x="863456" y="912503"/>
                </a:lnTo>
                <a:lnTo>
                  <a:pt x="0" y="912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847405" y="2796500"/>
            <a:ext cx="863456" cy="912503"/>
          </a:xfrm>
          <a:custGeom>
            <a:avLst/>
            <a:gdLst/>
            <a:ahLst/>
            <a:cxnLst/>
            <a:rect r="r" b="b" t="t" l="l"/>
            <a:pathLst>
              <a:path h="912503" w="863456">
                <a:moveTo>
                  <a:pt x="0" y="0"/>
                </a:moveTo>
                <a:lnTo>
                  <a:pt x="863456" y="0"/>
                </a:lnTo>
                <a:lnTo>
                  <a:pt x="863456" y="912504"/>
                </a:lnTo>
                <a:lnTo>
                  <a:pt x="0" y="912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893724" y="7679689"/>
            <a:ext cx="863456" cy="912503"/>
          </a:xfrm>
          <a:custGeom>
            <a:avLst/>
            <a:gdLst/>
            <a:ahLst/>
            <a:cxnLst/>
            <a:rect r="r" b="b" t="t" l="l"/>
            <a:pathLst>
              <a:path h="912503" w="863456">
                <a:moveTo>
                  <a:pt x="0" y="0"/>
                </a:moveTo>
                <a:lnTo>
                  <a:pt x="863456" y="0"/>
                </a:lnTo>
                <a:lnTo>
                  <a:pt x="863456" y="912503"/>
                </a:lnTo>
                <a:lnTo>
                  <a:pt x="0" y="912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68010" y="2666514"/>
            <a:ext cx="3044330" cy="106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可画乐黑"/>
              </a:rPr>
              <a:t>游戏介绍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71598" y="7640951"/>
            <a:ext cx="2854610" cy="105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5"/>
              </a:lnSpc>
              <a:spcBef>
                <a:spcPct val="0"/>
              </a:spcBef>
            </a:pPr>
            <a:r>
              <a:rPr lang="en-US" sz="6030">
                <a:solidFill>
                  <a:srgbClr val="000000"/>
                </a:solidFill>
                <a:ea typeface="可画乐黑"/>
              </a:rPr>
              <a:t>游戏演示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01383" y="2300562"/>
            <a:ext cx="3279491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可画乐黑"/>
              </a:rPr>
              <a:t>产品特色与创新点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19383" y="7631583"/>
            <a:ext cx="2763033" cy="106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可画乐黑"/>
              </a:rPr>
              <a:t>经验教训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33386" y="2231226"/>
            <a:ext cx="3044491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可画乐黑"/>
              </a:rPr>
              <a:t>架构与关键技术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30421" y="7188592"/>
            <a:ext cx="2850420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可画乐黑"/>
              </a:rPr>
              <a:t>成员贡献及分工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rcRect l="3132" t="0" r="0" b="68881"/>
          <a:stretch>
            <a:fillRect/>
          </a:stretch>
        </p:blipFill>
        <p:spPr>
          <a:xfrm flipH="false" flipV="false" rot="0">
            <a:off x="1033817" y="673568"/>
            <a:ext cx="6776858" cy="729313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12590811" y="616687"/>
            <a:ext cx="4561975" cy="843077"/>
            <a:chOff x="0" y="0"/>
            <a:chExt cx="6082633" cy="11241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39633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479265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718898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495853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3833386" y="5185881"/>
            <a:ext cx="1038413" cy="11165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4098" y="5677189"/>
            <a:ext cx="20605971" cy="7173517"/>
            <a:chOff x="0" y="0"/>
            <a:chExt cx="5427087" cy="1889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087" cy="1889321"/>
            </a:xfrm>
            <a:custGeom>
              <a:avLst/>
              <a:gdLst/>
              <a:ahLst/>
              <a:cxnLst/>
              <a:rect r="r" b="b" t="t" l="l"/>
              <a:pathLst>
                <a:path h="1889321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1889321"/>
                  </a:lnTo>
                  <a:lnTo>
                    <a:pt x="0" y="1889321"/>
                  </a:lnTo>
                  <a:close/>
                </a:path>
              </a:pathLst>
            </a:custGeom>
            <a:solidFill>
              <a:srgbClr val="3FBA3B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27087" cy="1955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1557" y="2734868"/>
            <a:ext cx="10064887" cy="5032443"/>
          </a:xfrm>
          <a:custGeom>
            <a:avLst/>
            <a:gdLst/>
            <a:ahLst/>
            <a:cxnLst/>
            <a:rect r="r" b="b" t="t" l="l"/>
            <a:pathLst>
              <a:path h="5032443" w="10064887">
                <a:moveTo>
                  <a:pt x="0" y="0"/>
                </a:moveTo>
                <a:lnTo>
                  <a:pt x="10064886" y="0"/>
                </a:lnTo>
                <a:lnTo>
                  <a:pt x="10064886" y="5032444"/>
                </a:lnTo>
                <a:lnTo>
                  <a:pt x="0" y="50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423402" y="3184165"/>
            <a:ext cx="9441196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50"/>
              </a:lnSpc>
              <a:spcBef>
                <a:spcPct val="0"/>
              </a:spcBef>
            </a:pPr>
            <a:r>
              <a:rPr lang="en-US" sz="15000">
                <a:solidFill>
                  <a:srgbClr val="000000"/>
                </a:solidFill>
                <a:ea typeface="可画乐黑"/>
              </a:rPr>
              <a:t>游戏介绍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458809" y="2505655"/>
            <a:ext cx="3502317" cy="7309108"/>
            <a:chOff x="0" y="0"/>
            <a:chExt cx="4669756" cy="974547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4694348"/>
              <a:ext cx="4217693" cy="5051129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1576243"/>
              <a:ext cx="1287351" cy="1376846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3114302"/>
              <a:ext cx="1287351" cy="1376846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0"/>
              <a:ext cx="1287351" cy="137684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917254" y="1557151"/>
              <a:ext cx="1287351" cy="1376846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3382405" y="1122102"/>
              <a:ext cx="1287351" cy="1376846"/>
            </a:xfrm>
            <a:prstGeom prst="rect">
              <a:avLst/>
            </a:prstGeom>
          </p:spPr>
        </p:pic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58549" y="562777"/>
            <a:ext cx="3097903" cy="92937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392423" y="562777"/>
            <a:ext cx="2168080" cy="845551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0366983" y="605924"/>
            <a:ext cx="4561975" cy="843077"/>
            <a:chOff x="0" y="0"/>
            <a:chExt cx="6082633" cy="11241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39633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479265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718898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95853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289582" y="1880450"/>
            <a:ext cx="1708837" cy="1708837"/>
          </a:xfrm>
          <a:custGeom>
            <a:avLst/>
            <a:gdLst/>
            <a:ahLst/>
            <a:cxnLst/>
            <a:rect r="r" b="b" t="t" l="l"/>
            <a:pathLst>
              <a:path h="1708837" w="1708837">
                <a:moveTo>
                  <a:pt x="0" y="0"/>
                </a:moveTo>
                <a:lnTo>
                  <a:pt x="1708836" y="0"/>
                </a:lnTo>
                <a:lnTo>
                  <a:pt x="1708836" y="1708837"/>
                </a:lnTo>
                <a:lnTo>
                  <a:pt x="0" y="1708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612146" y="2230091"/>
            <a:ext cx="1063707" cy="1009555"/>
          </a:xfrm>
          <a:custGeom>
            <a:avLst/>
            <a:gdLst/>
            <a:ahLst/>
            <a:cxnLst/>
            <a:rect r="r" b="b" t="t" l="l"/>
            <a:pathLst>
              <a:path h="1009555" w="1063707">
                <a:moveTo>
                  <a:pt x="0" y="0"/>
                </a:moveTo>
                <a:lnTo>
                  <a:pt x="1063708" y="0"/>
                </a:lnTo>
                <a:lnTo>
                  <a:pt x="1063708" y="1009555"/>
                </a:lnTo>
                <a:lnTo>
                  <a:pt x="0" y="1009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91682" y="7730626"/>
            <a:ext cx="3219875" cy="2084137"/>
          </a:xfrm>
          <a:custGeom>
            <a:avLst/>
            <a:gdLst/>
            <a:ahLst/>
            <a:cxnLst/>
            <a:rect r="r" b="b" t="t" l="l"/>
            <a:pathLst>
              <a:path h="2084137" w="3219875">
                <a:moveTo>
                  <a:pt x="0" y="0"/>
                </a:moveTo>
                <a:lnTo>
                  <a:pt x="3219875" y="0"/>
                </a:lnTo>
                <a:lnTo>
                  <a:pt x="3219875" y="2084137"/>
                </a:lnTo>
                <a:lnTo>
                  <a:pt x="0" y="20841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58549" y="2505655"/>
            <a:ext cx="2440065" cy="4758993"/>
          </a:xfrm>
          <a:custGeom>
            <a:avLst/>
            <a:gdLst/>
            <a:ahLst/>
            <a:cxnLst/>
            <a:rect r="r" b="b" t="t" l="l"/>
            <a:pathLst>
              <a:path h="4758993" w="2440065">
                <a:moveTo>
                  <a:pt x="0" y="0"/>
                </a:moveTo>
                <a:lnTo>
                  <a:pt x="2440066" y="0"/>
                </a:lnTo>
                <a:lnTo>
                  <a:pt x="2440066" y="4758993"/>
                </a:lnTo>
                <a:lnTo>
                  <a:pt x="0" y="47589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6498" y="8259656"/>
            <a:ext cx="20605971" cy="3086100"/>
            <a:chOff x="0" y="0"/>
            <a:chExt cx="542708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087" cy="812800"/>
            </a:xfrm>
            <a:custGeom>
              <a:avLst/>
              <a:gdLst/>
              <a:ahLst/>
              <a:cxnLst/>
              <a:rect r="r" b="b" t="t" l="l"/>
              <a:pathLst>
                <a:path h="812800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BA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27087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94098" y="9764606"/>
            <a:ext cx="20605971" cy="3086100"/>
            <a:chOff x="0" y="0"/>
            <a:chExt cx="542708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7087" cy="812800"/>
            </a:xfrm>
            <a:custGeom>
              <a:avLst/>
              <a:gdLst/>
              <a:ahLst/>
              <a:cxnLst/>
              <a:rect r="r" b="b" t="t" l="l"/>
              <a:pathLst>
                <a:path h="812800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1D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427087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63423" y="862504"/>
            <a:ext cx="9429232" cy="5640395"/>
          </a:xfrm>
          <a:custGeom>
            <a:avLst/>
            <a:gdLst/>
            <a:ahLst/>
            <a:cxnLst/>
            <a:rect r="r" b="b" t="t" l="l"/>
            <a:pathLst>
              <a:path h="5640395" w="9429232">
                <a:moveTo>
                  <a:pt x="0" y="0"/>
                </a:moveTo>
                <a:lnTo>
                  <a:pt x="9429232" y="0"/>
                </a:lnTo>
                <a:lnTo>
                  <a:pt x="9429232" y="5640395"/>
                </a:lnTo>
                <a:lnTo>
                  <a:pt x="0" y="5640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17959" y="5629934"/>
            <a:ext cx="1490928" cy="3628366"/>
          </a:xfrm>
          <a:custGeom>
            <a:avLst/>
            <a:gdLst/>
            <a:ahLst/>
            <a:cxnLst/>
            <a:rect r="r" b="b" t="t" l="l"/>
            <a:pathLst>
              <a:path h="3628366" w="1490928">
                <a:moveTo>
                  <a:pt x="0" y="0"/>
                </a:moveTo>
                <a:lnTo>
                  <a:pt x="1490929" y="0"/>
                </a:lnTo>
                <a:lnTo>
                  <a:pt x="1490929" y="3628366"/>
                </a:lnTo>
                <a:lnTo>
                  <a:pt x="0" y="3628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60706" y="1232537"/>
            <a:ext cx="896364" cy="946030"/>
          </a:xfrm>
          <a:custGeom>
            <a:avLst/>
            <a:gdLst/>
            <a:ahLst/>
            <a:cxnLst/>
            <a:rect r="r" b="b" t="t" l="l"/>
            <a:pathLst>
              <a:path h="946030" w="896364">
                <a:moveTo>
                  <a:pt x="0" y="0"/>
                </a:moveTo>
                <a:lnTo>
                  <a:pt x="896363" y="0"/>
                </a:lnTo>
                <a:lnTo>
                  <a:pt x="896363" y="946031"/>
                </a:lnTo>
                <a:lnTo>
                  <a:pt x="0" y="946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6694271" y="8430648"/>
            <a:ext cx="1130058" cy="1054036"/>
          </a:xfrm>
          <a:custGeom>
            <a:avLst/>
            <a:gdLst/>
            <a:ahLst/>
            <a:cxnLst/>
            <a:rect r="r" b="b" t="t" l="l"/>
            <a:pathLst>
              <a:path h="1054036" w="1130058">
                <a:moveTo>
                  <a:pt x="1130058" y="0"/>
                </a:moveTo>
                <a:lnTo>
                  <a:pt x="0" y="0"/>
                </a:lnTo>
                <a:lnTo>
                  <a:pt x="0" y="1054036"/>
                </a:lnTo>
                <a:lnTo>
                  <a:pt x="1130058" y="1054036"/>
                </a:lnTo>
                <a:lnTo>
                  <a:pt x="113005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78243" y="1307754"/>
            <a:ext cx="6799593" cy="4749896"/>
          </a:xfrm>
          <a:custGeom>
            <a:avLst/>
            <a:gdLst/>
            <a:ahLst/>
            <a:cxnLst/>
            <a:rect r="r" b="b" t="t" l="l"/>
            <a:pathLst>
              <a:path h="4749896" w="6799593">
                <a:moveTo>
                  <a:pt x="0" y="0"/>
                </a:moveTo>
                <a:lnTo>
                  <a:pt x="6799593" y="0"/>
                </a:lnTo>
                <a:lnTo>
                  <a:pt x="6799593" y="4749896"/>
                </a:lnTo>
                <a:lnTo>
                  <a:pt x="0" y="4749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0470" y="293622"/>
            <a:ext cx="8209128" cy="160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05"/>
              </a:lnSpc>
            </a:pPr>
            <a:r>
              <a:rPr lang="en-US" sz="10567" spc="760">
                <a:solidFill>
                  <a:srgbClr val="F04046"/>
                </a:solidFill>
                <a:ea typeface="可画乐黑"/>
              </a:rPr>
              <a:t>游戏总体玩法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5223" y="1731697"/>
            <a:ext cx="7179407" cy="588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3"/>
              </a:lnSpc>
            </a:pPr>
            <a:r>
              <a:rPr lang="en-US" sz="3290">
                <a:solidFill>
                  <a:srgbClr val="000000"/>
                </a:solidFill>
                <a:ea typeface="可画乐黑"/>
              </a:rPr>
              <a:t>此次开发的游戏融合了植物大战僵尸的题材和塔防游戏的玩法。</a:t>
            </a:r>
          </a:p>
          <a:p>
            <a:pPr algn="l">
              <a:lnSpc>
                <a:spcPts val="5823"/>
              </a:lnSpc>
            </a:pPr>
            <a:r>
              <a:rPr lang="en-US" sz="3290">
                <a:solidFill>
                  <a:srgbClr val="000000"/>
                </a:solidFill>
                <a:ea typeface="可画乐黑"/>
              </a:rPr>
              <a:t>玩家需通过赚取金币和血清，铸造武器以击杀怪物。武器和怪物都会互相攻击对方。当武器和怪物的生命值被消耗完毕时就会消失。</a:t>
            </a:r>
          </a:p>
          <a:p>
            <a:pPr algn="l" marL="0" indent="0" lvl="1">
              <a:lnSpc>
                <a:spcPts val="5823"/>
              </a:lnSpc>
            </a:pPr>
            <a:r>
              <a:rPr lang="en-US" sz="3290">
                <a:solidFill>
                  <a:srgbClr val="000000"/>
                </a:solidFill>
                <a:ea typeface="可画乐黑"/>
              </a:rPr>
              <a:t>该游戏具有两个玩法模式，无尽模式和关卡模式。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9117244" y="4878165"/>
            <a:ext cx="3064138" cy="34819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40002" y="2167201"/>
            <a:ext cx="1495115" cy="299023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3504776" y="2221812"/>
            <a:ext cx="4520826" cy="1906966"/>
          </a:xfrm>
          <a:custGeom>
            <a:avLst/>
            <a:gdLst/>
            <a:ahLst/>
            <a:cxnLst/>
            <a:rect r="r" b="b" t="t" l="l"/>
            <a:pathLst>
              <a:path h="1906966" w="4520826">
                <a:moveTo>
                  <a:pt x="0" y="0"/>
                </a:moveTo>
                <a:lnTo>
                  <a:pt x="4520826" y="0"/>
                </a:lnTo>
                <a:lnTo>
                  <a:pt x="4520826" y="1906967"/>
                </a:lnTo>
                <a:lnTo>
                  <a:pt x="0" y="190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8474" y="2221812"/>
            <a:ext cx="4520826" cy="1906966"/>
          </a:xfrm>
          <a:custGeom>
            <a:avLst/>
            <a:gdLst/>
            <a:ahLst/>
            <a:cxnLst/>
            <a:rect r="r" b="b" t="t" l="l"/>
            <a:pathLst>
              <a:path h="1906966" w="4520826">
                <a:moveTo>
                  <a:pt x="0" y="0"/>
                </a:moveTo>
                <a:lnTo>
                  <a:pt x="4520826" y="0"/>
                </a:lnTo>
                <a:lnTo>
                  <a:pt x="4520826" y="1906967"/>
                </a:lnTo>
                <a:lnTo>
                  <a:pt x="0" y="190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04776" y="4845776"/>
            <a:ext cx="4520826" cy="1906966"/>
          </a:xfrm>
          <a:custGeom>
            <a:avLst/>
            <a:gdLst/>
            <a:ahLst/>
            <a:cxnLst/>
            <a:rect r="r" b="b" t="t" l="l"/>
            <a:pathLst>
              <a:path h="1906966" w="4520826">
                <a:moveTo>
                  <a:pt x="0" y="0"/>
                </a:moveTo>
                <a:lnTo>
                  <a:pt x="4520826" y="0"/>
                </a:lnTo>
                <a:lnTo>
                  <a:pt x="4520826" y="1906966"/>
                </a:lnTo>
                <a:lnTo>
                  <a:pt x="0" y="1906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38474" y="4845776"/>
            <a:ext cx="4520826" cy="1906966"/>
          </a:xfrm>
          <a:custGeom>
            <a:avLst/>
            <a:gdLst/>
            <a:ahLst/>
            <a:cxnLst/>
            <a:rect r="r" b="b" t="t" l="l"/>
            <a:pathLst>
              <a:path h="1906966" w="4520826">
                <a:moveTo>
                  <a:pt x="0" y="0"/>
                </a:moveTo>
                <a:lnTo>
                  <a:pt x="4520826" y="0"/>
                </a:lnTo>
                <a:lnTo>
                  <a:pt x="4520826" y="1906966"/>
                </a:lnTo>
                <a:lnTo>
                  <a:pt x="0" y="1906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04776" y="7467117"/>
            <a:ext cx="4520826" cy="1906966"/>
          </a:xfrm>
          <a:custGeom>
            <a:avLst/>
            <a:gdLst/>
            <a:ahLst/>
            <a:cxnLst/>
            <a:rect r="r" b="b" t="t" l="l"/>
            <a:pathLst>
              <a:path h="1906966" w="4520826">
                <a:moveTo>
                  <a:pt x="0" y="0"/>
                </a:moveTo>
                <a:lnTo>
                  <a:pt x="4520826" y="0"/>
                </a:lnTo>
                <a:lnTo>
                  <a:pt x="4520826" y="1906967"/>
                </a:lnTo>
                <a:lnTo>
                  <a:pt x="0" y="190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38474" y="7467117"/>
            <a:ext cx="4520826" cy="1906966"/>
          </a:xfrm>
          <a:custGeom>
            <a:avLst/>
            <a:gdLst/>
            <a:ahLst/>
            <a:cxnLst/>
            <a:rect r="r" b="b" t="t" l="l"/>
            <a:pathLst>
              <a:path h="1906966" w="4520826">
                <a:moveTo>
                  <a:pt x="0" y="0"/>
                </a:moveTo>
                <a:lnTo>
                  <a:pt x="4520826" y="0"/>
                </a:lnTo>
                <a:lnTo>
                  <a:pt x="4520826" y="1906967"/>
                </a:lnTo>
                <a:lnTo>
                  <a:pt x="0" y="190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748898" y="2463120"/>
            <a:ext cx="4028143" cy="1422601"/>
            <a:chOff x="0" y="0"/>
            <a:chExt cx="1060910" cy="374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0910" cy="374677"/>
            </a:xfrm>
            <a:custGeom>
              <a:avLst/>
              <a:gdLst/>
              <a:ahLst/>
              <a:cxnLst/>
              <a:rect r="r" b="b" t="t" l="l"/>
              <a:pathLst>
                <a:path h="374677" w="1060910">
                  <a:moveTo>
                    <a:pt x="0" y="0"/>
                  </a:moveTo>
                  <a:lnTo>
                    <a:pt x="1060910" y="0"/>
                  </a:lnTo>
                  <a:lnTo>
                    <a:pt x="1060910" y="374677"/>
                  </a:lnTo>
                  <a:lnTo>
                    <a:pt x="0" y="374677"/>
                  </a:lnTo>
                  <a:close/>
                </a:path>
              </a:pathLst>
            </a:custGeom>
            <a:solidFill>
              <a:srgbClr val="00EFC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060910" cy="441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82596" y="2463120"/>
            <a:ext cx="4028143" cy="1422601"/>
            <a:chOff x="0" y="0"/>
            <a:chExt cx="1060910" cy="374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0910" cy="374677"/>
            </a:xfrm>
            <a:custGeom>
              <a:avLst/>
              <a:gdLst/>
              <a:ahLst/>
              <a:cxnLst/>
              <a:rect r="r" b="b" t="t" l="l"/>
              <a:pathLst>
                <a:path h="374677" w="1060910">
                  <a:moveTo>
                    <a:pt x="0" y="0"/>
                  </a:moveTo>
                  <a:lnTo>
                    <a:pt x="1060910" y="0"/>
                  </a:lnTo>
                  <a:lnTo>
                    <a:pt x="1060910" y="374677"/>
                  </a:lnTo>
                  <a:lnTo>
                    <a:pt x="0" y="374677"/>
                  </a:lnTo>
                  <a:close/>
                </a:path>
              </a:pathLst>
            </a:custGeom>
            <a:solidFill>
              <a:srgbClr val="FF97C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060910" cy="441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748898" y="5087083"/>
            <a:ext cx="4028143" cy="1422601"/>
            <a:chOff x="0" y="0"/>
            <a:chExt cx="1060910" cy="374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0910" cy="374677"/>
            </a:xfrm>
            <a:custGeom>
              <a:avLst/>
              <a:gdLst/>
              <a:ahLst/>
              <a:cxnLst/>
              <a:rect r="r" b="b" t="t" l="l"/>
              <a:pathLst>
                <a:path h="374677" w="1060910">
                  <a:moveTo>
                    <a:pt x="0" y="0"/>
                  </a:moveTo>
                  <a:lnTo>
                    <a:pt x="1060910" y="0"/>
                  </a:lnTo>
                  <a:lnTo>
                    <a:pt x="1060910" y="374677"/>
                  </a:lnTo>
                  <a:lnTo>
                    <a:pt x="0" y="374677"/>
                  </a:lnTo>
                  <a:close/>
                </a:path>
              </a:pathLst>
            </a:custGeom>
            <a:solidFill>
              <a:srgbClr val="9F8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060910" cy="441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82596" y="5087083"/>
            <a:ext cx="4028143" cy="1422601"/>
            <a:chOff x="0" y="0"/>
            <a:chExt cx="1060910" cy="374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0910" cy="374677"/>
            </a:xfrm>
            <a:custGeom>
              <a:avLst/>
              <a:gdLst/>
              <a:ahLst/>
              <a:cxnLst/>
              <a:rect r="r" b="b" t="t" l="l"/>
              <a:pathLst>
                <a:path h="374677" w="1060910">
                  <a:moveTo>
                    <a:pt x="0" y="0"/>
                  </a:moveTo>
                  <a:lnTo>
                    <a:pt x="1060910" y="0"/>
                  </a:lnTo>
                  <a:lnTo>
                    <a:pt x="1060910" y="374677"/>
                  </a:lnTo>
                  <a:lnTo>
                    <a:pt x="0" y="374677"/>
                  </a:lnTo>
                  <a:close/>
                </a:path>
              </a:pathLst>
            </a:custGeom>
            <a:solidFill>
              <a:srgbClr val="A2F25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060910" cy="441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748898" y="7708425"/>
            <a:ext cx="4028143" cy="1422601"/>
            <a:chOff x="0" y="0"/>
            <a:chExt cx="1060910" cy="374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60910" cy="374677"/>
            </a:xfrm>
            <a:custGeom>
              <a:avLst/>
              <a:gdLst/>
              <a:ahLst/>
              <a:cxnLst/>
              <a:rect r="r" b="b" t="t" l="l"/>
              <a:pathLst>
                <a:path h="374677" w="1060910">
                  <a:moveTo>
                    <a:pt x="0" y="0"/>
                  </a:moveTo>
                  <a:lnTo>
                    <a:pt x="1060910" y="0"/>
                  </a:lnTo>
                  <a:lnTo>
                    <a:pt x="1060910" y="374677"/>
                  </a:lnTo>
                  <a:lnTo>
                    <a:pt x="0" y="374677"/>
                  </a:lnTo>
                  <a:close/>
                </a:path>
              </a:pathLst>
            </a:custGeom>
            <a:solidFill>
              <a:srgbClr val="F6DB6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060910" cy="441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982596" y="7708425"/>
            <a:ext cx="4028143" cy="1422601"/>
            <a:chOff x="0" y="0"/>
            <a:chExt cx="1060910" cy="37467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60910" cy="374677"/>
            </a:xfrm>
            <a:custGeom>
              <a:avLst/>
              <a:gdLst/>
              <a:ahLst/>
              <a:cxnLst/>
              <a:rect r="r" b="b" t="t" l="l"/>
              <a:pathLst>
                <a:path h="374677" w="1060910">
                  <a:moveTo>
                    <a:pt x="0" y="0"/>
                  </a:moveTo>
                  <a:lnTo>
                    <a:pt x="1060910" y="0"/>
                  </a:lnTo>
                  <a:lnTo>
                    <a:pt x="1060910" y="374677"/>
                  </a:lnTo>
                  <a:lnTo>
                    <a:pt x="0" y="3746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060910" cy="441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273024" y="5090757"/>
            <a:ext cx="3451727" cy="64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6"/>
              </a:lnSpc>
              <a:spcBef>
                <a:spcPct val="0"/>
              </a:spcBef>
            </a:pPr>
            <a:r>
              <a:rPr lang="en-US" sz="3854" spc="-115">
                <a:solidFill>
                  <a:srgbClr val="6F421A"/>
                </a:solidFill>
                <a:ea typeface="可画乐黑"/>
              </a:rPr>
              <a:t>铸造武器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87035" y="5664120"/>
            <a:ext cx="4023704" cy="77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29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ea typeface="可画乐黑"/>
              </a:rPr>
              <a:t>玩家必须先在草地上种植炮塔，然后才能在炮塔上放置武器</a:t>
            </a:r>
          </a:p>
        </p:txBody>
      </p:sp>
      <p:sp>
        <p:nvSpPr>
          <p:cNvPr name="TextBox 30" id="30"/>
          <p:cNvSpPr txBox="true"/>
          <p:nvPr/>
        </p:nvSpPr>
        <p:spPr>
          <a:xfrm rot="-5400000">
            <a:off x="-2753692" y="5065834"/>
            <a:ext cx="8975482" cy="146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9999" spc="719">
                <a:solidFill>
                  <a:srgbClr val="FA6AE0"/>
                </a:solidFill>
                <a:ea typeface="可画乐黑"/>
              </a:rPr>
              <a:t>游戏主要功能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58549" y="562777"/>
            <a:ext cx="3097903" cy="929371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392423" y="562777"/>
            <a:ext cx="2168080" cy="845551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10366983" y="605924"/>
            <a:ext cx="4561975" cy="843077"/>
            <a:chOff x="0" y="0"/>
            <a:chExt cx="6082633" cy="112410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239633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479265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3718898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495853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6660512" y="6160947"/>
            <a:ext cx="1534856" cy="183815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4039325" y="2466794"/>
            <a:ext cx="3451727" cy="64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6"/>
              </a:lnSpc>
              <a:spcBef>
                <a:spcPct val="0"/>
              </a:spcBef>
            </a:pPr>
            <a:r>
              <a:rPr lang="en-US" sz="3854" spc="-115">
                <a:solidFill>
                  <a:srgbClr val="6F421A"/>
                </a:solidFill>
                <a:ea typeface="可画乐黑"/>
              </a:rPr>
              <a:t>用户注册与登录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072764" y="2397131"/>
            <a:ext cx="3852246" cy="64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6"/>
              </a:lnSpc>
              <a:spcBef>
                <a:spcPct val="0"/>
              </a:spcBef>
            </a:pPr>
            <a:r>
              <a:rPr lang="en-US" sz="3854" spc="-115" strike="noStrike" u="none">
                <a:solidFill>
                  <a:srgbClr val="6F421A"/>
                </a:solidFill>
                <a:ea typeface="可画乐黑"/>
              </a:rPr>
              <a:t>武器图鉴和选择卡片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039325" y="5090757"/>
            <a:ext cx="3451727" cy="64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6"/>
              </a:lnSpc>
              <a:spcBef>
                <a:spcPct val="0"/>
              </a:spcBef>
            </a:pPr>
            <a:r>
              <a:rPr lang="en-US" sz="3854" spc="-115">
                <a:solidFill>
                  <a:srgbClr val="6F421A"/>
                </a:solidFill>
                <a:ea typeface="可画乐黑"/>
              </a:rPr>
              <a:t>选择模式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039325" y="7712099"/>
            <a:ext cx="3451727" cy="64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6"/>
              </a:lnSpc>
              <a:spcBef>
                <a:spcPct val="0"/>
              </a:spcBef>
            </a:pPr>
            <a:r>
              <a:rPr lang="en-US" sz="3854" spc="-115" strike="noStrike" u="none">
                <a:solidFill>
                  <a:srgbClr val="6F421A"/>
                </a:solidFill>
                <a:ea typeface="可画乐黑"/>
              </a:rPr>
              <a:t>排行榜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273024" y="7712099"/>
            <a:ext cx="3451727" cy="64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86"/>
              </a:lnSpc>
              <a:spcBef>
                <a:spcPct val="0"/>
              </a:spcBef>
            </a:pPr>
            <a:r>
              <a:rPr lang="en-US" sz="3854" spc="-115" strike="noStrike" u="none">
                <a:solidFill>
                  <a:srgbClr val="6F421A"/>
                </a:solidFill>
                <a:ea typeface="可画乐黑"/>
              </a:rPr>
              <a:t>暂停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753337" y="2951444"/>
            <a:ext cx="4023704" cy="941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43"/>
              </a:lnSpc>
            </a:pPr>
            <a:r>
              <a:rPr lang="en-US" sz="2799">
                <a:solidFill>
                  <a:srgbClr val="000000"/>
                </a:solidFill>
                <a:ea typeface="可画乐黑"/>
              </a:rPr>
              <a:t>玩家必须注册和登录后才能开始游戏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87035" y="2970494"/>
            <a:ext cx="4023704" cy="77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29"/>
              </a:lnSpc>
              <a:spcBef>
                <a:spcPct val="0"/>
              </a:spcBef>
            </a:pPr>
            <a:r>
              <a:rPr lang="en-US" sz="2300" strike="noStrike" u="none">
                <a:solidFill>
                  <a:srgbClr val="000000"/>
                </a:solidFill>
                <a:ea typeface="可画乐黑"/>
              </a:rPr>
              <a:t>玩家可以通过图鉴了解各个武器的功能，并在游戏开始前选择武器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753337" y="5567852"/>
            <a:ext cx="4023704" cy="941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43"/>
              </a:lnSpc>
            </a:pPr>
            <a:r>
              <a:rPr lang="en-US" sz="2799">
                <a:solidFill>
                  <a:srgbClr val="000000"/>
                </a:solidFill>
                <a:latin typeface="可画乐黑"/>
                <a:ea typeface="可画乐黑"/>
              </a:rPr>
              <a:t>玩家可以选择游戏模式 - 无尽模式或关卡模式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748898" y="8210067"/>
            <a:ext cx="4023704" cy="941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43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ea typeface="可画乐黑"/>
              </a:rPr>
              <a:t>玩家可以通过排行榜界面查看自己的排名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982596" y="8324475"/>
            <a:ext cx="4023704" cy="51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43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ea typeface="可画乐黑"/>
              </a:rPr>
              <a:t>玩家可以随时暂停游戏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4098" y="5677189"/>
            <a:ext cx="20605971" cy="7173517"/>
            <a:chOff x="0" y="0"/>
            <a:chExt cx="5427087" cy="1889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087" cy="1889321"/>
            </a:xfrm>
            <a:custGeom>
              <a:avLst/>
              <a:gdLst/>
              <a:ahLst/>
              <a:cxnLst/>
              <a:rect r="r" b="b" t="t" l="l"/>
              <a:pathLst>
                <a:path h="1889321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1889321"/>
                  </a:lnTo>
                  <a:lnTo>
                    <a:pt x="0" y="1889321"/>
                  </a:lnTo>
                  <a:close/>
                </a:path>
              </a:pathLst>
            </a:custGeom>
            <a:solidFill>
              <a:srgbClr val="3FBA3B"/>
            </a:solidFill>
            <a:ln w="1333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27087" cy="1955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1557" y="2734868"/>
            <a:ext cx="10064887" cy="5032443"/>
          </a:xfrm>
          <a:custGeom>
            <a:avLst/>
            <a:gdLst/>
            <a:ahLst/>
            <a:cxnLst/>
            <a:rect r="r" b="b" t="t" l="l"/>
            <a:pathLst>
              <a:path h="5032443" w="10064887">
                <a:moveTo>
                  <a:pt x="0" y="0"/>
                </a:moveTo>
                <a:lnTo>
                  <a:pt x="10064886" y="0"/>
                </a:lnTo>
                <a:lnTo>
                  <a:pt x="10064886" y="5032444"/>
                </a:lnTo>
                <a:lnTo>
                  <a:pt x="0" y="503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423402" y="3863614"/>
            <a:ext cx="9441196" cy="214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ea typeface="可画乐黑"/>
              </a:rPr>
              <a:t>产品特色与创新点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458809" y="2505655"/>
            <a:ext cx="3502317" cy="7309108"/>
            <a:chOff x="0" y="0"/>
            <a:chExt cx="4669756" cy="974547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4694348"/>
              <a:ext cx="4217693" cy="5051129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1576243"/>
              <a:ext cx="1287351" cy="1376846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3114302"/>
              <a:ext cx="1287351" cy="1376846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465171" y="0"/>
              <a:ext cx="1287351" cy="137684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917254" y="1557151"/>
              <a:ext cx="1287351" cy="1376846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3382405" y="1122102"/>
              <a:ext cx="1287351" cy="1376846"/>
            </a:xfrm>
            <a:prstGeom prst="rect">
              <a:avLst/>
            </a:prstGeom>
          </p:spPr>
        </p:pic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58549" y="562777"/>
            <a:ext cx="3097903" cy="92937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392423" y="562777"/>
            <a:ext cx="2168080" cy="845551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0366983" y="605924"/>
            <a:ext cx="4561975" cy="843077"/>
            <a:chOff x="0" y="0"/>
            <a:chExt cx="6082633" cy="11241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39633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479265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718898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95853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289582" y="1880450"/>
            <a:ext cx="1708837" cy="1708837"/>
          </a:xfrm>
          <a:custGeom>
            <a:avLst/>
            <a:gdLst/>
            <a:ahLst/>
            <a:cxnLst/>
            <a:rect r="r" b="b" t="t" l="l"/>
            <a:pathLst>
              <a:path h="1708837" w="1708837">
                <a:moveTo>
                  <a:pt x="0" y="0"/>
                </a:moveTo>
                <a:lnTo>
                  <a:pt x="1708836" y="0"/>
                </a:lnTo>
                <a:lnTo>
                  <a:pt x="1708836" y="1708837"/>
                </a:lnTo>
                <a:lnTo>
                  <a:pt x="0" y="1708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612146" y="2230091"/>
            <a:ext cx="1063707" cy="1009555"/>
          </a:xfrm>
          <a:custGeom>
            <a:avLst/>
            <a:gdLst/>
            <a:ahLst/>
            <a:cxnLst/>
            <a:rect r="r" b="b" t="t" l="l"/>
            <a:pathLst>
              <a:path h="1009555" w="1063707">
                <a:moveTo>
                  <a:pt x="0" y="0"/>
                </a:moveTo>
                <a:lnTo>
                  <a:pt x="1063708" y="0"/>
                </a:lnTo>
                <a:lnTo>
                  <a:pt x="1063708" y="1009555"/>
                </a:lnTo>
                <a:lnTo>
                  <a:pt x="0" y="1009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91682" y="7730626"/>
            <a:ext cx="3219875" cy="2084137"/>
          </a:xfrm>
          <a:custGeom>
            <a:avLst/>
            <a:gdLst/>
            <a:ahLst/>
            <a:cxnLst/>
            <a:rect r="r" b="b" t="t" l="l"/>
            <a:pathLst>
              <a:path h="2084137" w="3219875">
                <a:moveTo>
                  <a:pt x="0" y="0"/>
                </a:moveTo>
                <a:lnTo>
                  <a:pt x="3219875" y="0"/>
                </a:lnTo>
                <a:lnTo>
                  <a:pt x="3219875" y="2084137"/>
                </a:lnTo>
                <a:lnTo>
                  <a:pt x="0" y="20841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58549" y="2505655"/>
            <a:ext cx="2440065" cy="4758993"/>
          </a:xfrm>
          <a:custGeom>
            <a:avLst/>
            <a:gdLst/>
            <a:ahLst/>
            <a:cxnLst/>
            <a:rect r="r" b="b" t="t" l="l"/>
            <a:pathLst>
              <a:path h="4758993" w="2440065">
                <a:moveTo>
                  <a:pt x="0" y="0"/>
                </a:moveTo>
                <a:lnTo>
                  <a:pt x="2440066" y="0"/>
                </a:lnTo>
                <a:lnTo>
                  <a:pt x="2440066" y="4758993"/>
                </a:lnTo>
                <a:lnTo>
                  <a:pt x="0" y="47589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6498" y="8259656"/>
            <a:ext cx="20605971" cy="3086100"/>
            <a:chOff x="0" y="0"/>
            <a:chExt cx="542708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087" cy="812800"/>
            </a:xfrm>
            <a:custGeom>
              <a:avLst/>
              <a:gdLst/>
              <a:ahLst/>
              <a:cxnLst/>
              <a:rect r="r" b="b" t="t" l="l"/>
              <a:pathLst>
                <a:path h="812800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BA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27087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94098" y="9764606"/>
            <a:ext cx="20605971" cy="3086100"/>
            <a:chOff x="0" y="0"/>
            <a:chExt cx="542708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7087" cy="812800"/>
            </a:xfrm>
            <a:custGeom>
              <a:avLst/>
              <a:gdLst/>
              <a:ahLst/>
              <a:cxnLst/>
              <a:rect r="r" b="b" t="t" l="l"/>
              <a:pathLst>
                <a:path h="812800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1D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427087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1131" y="7435412"/>
            <a:ext cx="2227569" cy="1425644"/>
          </a:xfrm>
          <a:custGeom>
            <a:avLst/>
            <a:gdLst/>
            <a:ahLst/>
            <a:cxnLst/>
            <a:rect r="r" b="b" t="t" l="l"/>
            <a:pathLst>
              <a:path h="1425644" w="2227569">
                <a:moveTo>
                  <a:pt x="0" y="0"/>
                </a:moveTo>
                <a:lnTo>
                  <a:pt x="2227569" y="0"/>
                </a:lnTo>
                <a:lnTo>
                  <a:pt x="2227569" y="1425644"/>
                </a:lnTo>
                <a:lnTo>
                  <a:pt x="0" y="1425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27970" y="4324428"/>
            <a:ext cx="6420888" cy="4114800"/>
            <a:chOff x="0" y="0"/>
            <a:chExt cx="8561184" cy="548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27771" cy="5486400"/>
            </a:xfrm>
            <a:custGeom>
              <a:avLst/>
              <a:gdLst/>
              <a:ahLst/>
              <a:cxnLst/>
              <a:rect r="r" b="b" t="t" l="l"/>
              <a:pathLst>
                <a:path h="5486400" w="4427771">
                  <a:moveTo>
                    <a:pt x="0" y="0"/>
                  </a:moveTo>
                  <a:lnTo>
                    <a:pt x="4427771" y="0"/>
                  </a:lnTo>
                  <a:lnTo>
                    <a:pt x="442777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3908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133414" y="0"/>
              <a:ext cx="4427771" cy="5486400"/>
            </a:xfrm>
            <a:custGeom>
              <a:avLst/>
              <a:gdLst/>
              <a:ahLst/>
              <a:cxnLst/>
              <a:rect r="r" b="b" t="t" l="l"/>
              <a:pathLst>
                <a:path h="5486400" w="4427771">
                  <a:moveTo>
                    <a:pt x="0" y="0"/>
                  </a:moveTo>
                  <a:lnTo>
                    <a:pt x="4427770" y="0"/>
                  </a:lnTo>
                  <a:lnTo>
                    <a:pt x="442777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3908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358700" y="4754085"/>
            <a:ext cx="3798169" cy="3494315"/>
          </a:xfrm>
          <a:custGeom>
            <a:avLst/>
            <a:gdLst/>
            <a:ahLst/>
            <a:cxnLst/>
            <a:rect r="r" b="b" t="t" l="l"/>
            <a:pathLst>
              <a:path h="3494315" w="3798169">
                <a:moveTo>
                  <a:pt x="0" y="0"/>
                </a:moveTo>
                <a:lnTo>
                  <a:pt x="3798169" y="0"/>
                </a:lnTo>
                <a:lnTo>
                  <a:pt x="3798169" y="3494315"/>
                </a:lnTo>
                <a:lnTo>
                  <a:pt x="0" y="3494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239142" y="5790244"/>
            <a:ext cx="6420888" cy="4114800"/>
            <a:chOff x="0" y="0"/>
            <a:chExt cx="8561184" cy="548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27771" cy="5486400"/>
            </a:xfrm>
            <a:custGeom>
              <a:avLst/>
              <a:gdLst/>
              <a:ahLst/>
              <a:cxnLst/>
              <a:rect r="r" b="b" t="t" l="l"/>
              <a:pathLst>
                <a:path h="5486400" w="4427771">
                  <a:moveTo>
                    <a:pt x="0" y="0"/>
                  </a:moveTo>
                  <a:lnTo>
                    <a:pt x="4427771" y="0"/>
                  </a:lnTo>
                  <a:lnTo>
                    <a:pt x="442777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-23908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133414" y="0"/>
              <a:ext cx="4427771" cy="5486400"/>
            </a:xfrm>
            <a:custGeom>
              <a:avLst/>
              <a:gdLst/>
              <a:ahLst/>
              <a:cxnLst/>
              <a:rect r="r" b="b" t="t" l="l"/>
              <a:pathLst>
                <a:path h="5486400" w="4427771">
                  <a:moveTo>
                    <a:pt x="0" y="0"/>
                  </a:moveTo>
                  <a:lnTo>
                    <a:pt x="4427770" y="0"/>
                  </a:lnTo>
                  <a:lnTo>
                    <a:pt x="442777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23908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5400000">
            <a:off x="2870277" y="2446532"/>
            <a:ext cx="1936274" cy="117144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702732" y="3305638"/>
            <a:ext cx="1523201" cy="2160569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2867476" y="616687"/>
            <a:ext cx="4561975" cy="843077"/>
            <a:chOff x="0" y="0"/>
            <a:chExt cx="6082633" cy="11241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39633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479265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8898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95853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858549" y="562777"/>
            <a:ext cx="3097903" cy="929371"/>
          </a:xfrm>
          <a:prstGeom prst="rect">
            <a:avLst/>
          </a:prstGeom>
        </p:spPr>
      </p:pic>
      <p:sp>
        <p:nvSpPr>
          <p:cNvPr name="Freeform 25" id="25"/>
          <p:cNvSpPr/>
          <p:nvPr/>
        </p:nvSpPr>
        <p:spPr>
          <a:xfrm flipH="false" flipV="false" rot="0">
            <a:off x="6246424" y="562777"/>
            <a:ext cx="6020126" cy="2725475"/>
          </a:xfrm>
          <a:custGeom>
            <a:avLst/>
            <a:gdLst/>
            <a:ahLst/>
            <a:cxnLst/>
            <a:rect r="r" b="b" t="t" l="l"/>
            <a:pathLst>
              <a:path h="2725475" w="6020126">
                <a:moveTo>
                  <a:pt x="0" y="0"/>
                </a:moveTo>
                <a:lnTo>
                  <a:pt x="6020127" y="0"/>
                </a:lnTo>
                <a:lnTo>
                  <a:pt x="6020127" y="2725476"/>
                </a:lnTo>
                <a:lnTo>
                  <a:pt x="0" y="2725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277937" y="1660447"/>
            <a:ext cx="6020126" cy="2725475"/>
          </a:xfrm>
          <a:custGeom>
            <a:avLst/>
            <a:gdLst/>
            <a:ahLst/>
            <a:cxnLst/>
            <a:rect r="r" b="b" t="t" l="l"/>
            <a:pathLst>
              <a:path h="2725475" w="6020126">
                <a:moveTo>
                  <a:pt x="0" y="0"/>
                </a:moveTo>
                <a:lnTo>
                  <a:pt x="6020126" y="0"/>
                </a:lnTo>
                <a:lnTo>
                  <a:pt x="6020126" y="2725475"/>
                </a:lnTo>
                <a:lnTo>
                  <a:pt x="0" y="27254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321476" y="4658417"/>
            <a:ext cx="5269953" cy="332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2900">
                <a:solidFill>
                  <a:srgbClr val="000000"/>
                </a:solidFill>
                <a:ea typeface="可画乐黑"/>
              </a:rPr>
              <a:t>该项目引入了五行，即金木水火土元素，每个怪物都隶属于其中一个元素。击杀怪物时会积攒能量值，当抵达一定值时，可以开启大招击杀怪物。</a:t>
            </a:r>
          </a:p>
          <a:p>
            <a:pPr algn="ctr" marL="0" indent="0" lvl="0">
              <a:lnSpc>
                <a:spcPts val="4321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156869" y="6103472"/>
            <a:ext cx="4585434" cy="277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1"/>
              </a:lnSpc>
            </a:pPr>
            <a:r>
              <a:rPr lang="en-US" sz="2900">
                <a:solidFill>
                  <a:srgbClr val="000000"/>
                </a:solidFill>
                <a:ea typeface="可画乐黑"/>
              </a:rPr>
              <a:t>在关卡模式里，其道路上增加了具有时效性的地洞，当地洞开启时，敌对怪物可以钻入地洞到达道路的另一边，增加了游戏难度。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314626" y="6381828"/>
            <a:ext cx="1087848" cy="2719619"/>
          </a:xfrm>
          <a:custGeom>
            <a:avLst/>
            <a:gdLst/>
            <a:ahLst/>
            <a:cxnLst/>
            <a:rect r="r" b="b" t="t" l="l"/>
            <a:pathLst>
              <a:path h="2719619" w="1087848">
                <a:moveTo>
                  <a:pt x="0" y="0"/>
                </a:moveTo>
                <a:lnTo>
                  <a:pt x="1087847" y="0"/>
                </a:lnTo>
                <a:lnTo>
                  <a:pt x="1087847" y="2719619"/>
                </a:lnTo>
                <a:lnTo>
                  <a:pt x="0" y="271961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5400000">
            <a:off x="14281962" y="9024091"/>
            <a:ext cx="335247" cy="602569"/>
          </a:xfrm>
          <a:custGeom>
            <a:avLst/>
            <a:gdLst/>
            <a:ahLst/>
            <a:cxnLst/>
            <a:rect r="r" b="b" t="t" l="l"/>
            <a:pathLst>
              <a:path h="602569" w="335247">
                <a:moveTo>
                  <a:pt x="0" y="0"/>
                </a:moveTo>
                <a:lnTo>
                  <a:pt x="335248" y="0"/>
                </a:lnTo>
                <a:lnTo>
                  <a:pt x="335248" y="602568"/>
                </a:lnTo>
                <a:lnTo>
                  <a:pt x="0" y="6025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5400000">
            <a:off x="3670790" y="7679326"/>
            <a:ext cx="335247" cy="602569"/>
          </a:xfrm>
          <a:custGeom>
            <a:avLst/>
            <a:gdLst/>
            <a:ahLst/>
            <a:cxnLst/>
            <a:rect r="r" b="b" t="t" l="l"/>
            <a:pathLst>
              <a:path h="602569" w="335247">
                <a:moveTo>
                  <a:pt x="0" y="0"/>
                </a:moveTo>
                <a:lnTo>
                  <a:pt x="335248" y="0"/>
                </a:lnTo>
                <a:lnTo>
                  <a:pt x="335248" y="602568"/>
                </a:lnTo>
                <a:lnTo>
                  <a:pt x="0" y="6025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D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6498" y="8259656"/>
            <a:ext cx="20605971" cy="3086100"/>
            <a:chOff x="0" y="0"/>
            <a:chExt cx="542708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7087" cy="812800"/>
            </a:xfrm>
            <a:custGeom>
              <a:avLst/>
              <a:gdLst/>
              <a:ahLst/>
              <a:cxnLst/>
              <a:rect r="r" b="b" t="t" l="l"/>
              <a:pathLst>
                <a:path h="812800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BA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27087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94098" y="9764606"/>
            <a:ext cx="20605971" cy="3086100"/>
            <a:chOff x="0" y="0"/>
            <a:chExt cx="542708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7087" cy="812800"/>
            </a:xfrm>
            <a:custGeom>
              <a:avLst/>
              <a:gdLst/>
              <a:ahLst/>
              <a:cxnLst/>
              <a:rect r="r" b="b" t="t" l="l"/>
              <a:pathLst>
                <a:path h="812800" w="5427087">
                  <a:moveTo>
                    <a:pt x="0" y="0"/>
                  </a:moveTo>
                  <a:lnTo>
                    <a:pt x="5427087" y="0"/>
                  </a:lnTo>
                  <a:lnTo>
                    <a:pt x="54270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1D7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427087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1131" y="7435412"/>
            <a:ext cx="2227569" cy="1425644"/>
          </a:xfrm>
          <a:custGeom>
            <a:avLst/>
            <a:gdLst/>
            <a:ahLst/>
            <a:cxnLst/>
            <a:rect r="r" b="b" t="t" l="l"/>
            <a:pathLst>
              <a:path h="1425644" w="2227569">
                <a:moveTo>
                  <a:pt x="0" y="0"/>
                </a:moveTo>
                <a:lnTo>
                  <a:pt x="2227569" y="0"/>
                </a:lnTo>
                <a:lnTo>
                  <a:pt x="2227569" y="1425644"/>
                </a:lnTo>
                <a:lnTo>
                  <a:pt x="0" y="1425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27970" y="4324428"/>
            <a:ext cx="6420888" cy="4114800"/>
            <a:chOff x="0" y="0"/>
            <a:chExt cx="8561184" cy="548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27771" cy="5486400"/>
            </a:xfrm>
            <a:custGeom>
              <a:avLst/>
              <a:gdLst/>
              <a:ahLst/>
              <a:cxnLst/>
              <a:rect r="r" b="b" t="t" l="l"/>
              <a:pathLst>
                <a:path h="5486400" w="4427771">
                  <a:moveTo>
                    <a:pt x="0" y="0"/>
                  </a:moveTo>
                  <a:lnTo>
                    <a:pt x="4427771" y="0"/>
                  </a:lnTo>
                  <a:lnTo>
                    <a:pt x="442777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23908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133414" y="0"/>
              <a:ext cx="4427771" cy="5486400"/>
            </a:xfrm>
            <a:custGeom>
              <a:avLst/>
              <a:gdLst/>
              <a:ahLst/>
              <a:cxnLst/>
              <a:rect r="r" b="b" t="t" l="l"/>
              <a:pathLst>
                <a:path h="5486400" w="4427771">
                  <a:moveTo>
                    <a:pt x="0" y="0"/>
                  </a:moveTo>
                  <a:lnTo>
                    <a:pt x="4427770" y="0"/>
                  </a:lnTo>
                  <a:lnTo>
                    <a:pt x="442777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3908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358700" y="4754085"/>
            <a:ext cx="3798169" cy="3494315"/>
          </a:xfrm>
          <a:custGeom>
            <a:avLst/>
            <a:gdLst/>
            <a:ahLst/>
            <a:cxnLst/>
            <a:rect r="r" b="b" t="t" l="l"/>
            <a:pathLst>
              <a:path h="3494315" w="3798169">
                <a:moveTo>
                  <a:pt x="0" y="0"/>
                </a:moveTo>
                <a:lnTo>
                  <a:pt x="3798169" y="0"/>
                </a:lnTo>
                <a:lnTo>
                  <a:pt x="3798169" y="3494315"/>
                </a:lnTo>
                <a:lnTo>
                  <a:pt x="0" y="3494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239142" y="5790244"/>
            <a:ext cx="6420888" cy="4114800"/>
            <a:chOff x="0" y="0"/>
            <a:chExt cx="8561184" cy="548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27771" cy="5486400"/>
            </a:xfrm>
            <a:custGeom>
              <a:avLst/>
              <a:gdLst/>
              <a:ahLst/>
              <a:cxnLst/>
              <a:rect r="r" b="b" t="t" l="l"/>
              <a:pathLst>
                <a:path h="5486400" w="4427771">
                  <a:moveTo>
                    <a:pt x="0" y="0"/>
                  </a:moveTo>
                  <a:lnTo>
                    <a:pt x="4427771" y="0"/>
                  </a:lnTo>
                  <a:lnTo>
                    <a:pt x="442777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-23908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133414" y="0"/>
              <a:ext cx="4427771" cy="5486400"/>
            </a:xfrm>
            <a:custGeom>
              <a:avLst/>
              <a:gdLst/>
              <a:ahLst/>
              <a:cxnLst/>
              <a:rect r="r" b="b" t="t" l="l"/>
              <a:pathLst>
                <a:path h="5486400" w="4427771">
                  <a:moveTo>
                    <a:pt x="0" y="0"/>
                  </a:moveTo>
                  <a:lnTo>
                    <a:pt x="4427770" y="0"/>
                  </a:lnTo>
                  <a:lnTo>
                    <a:pt x="442777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23908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5400000">
            <a:off x="2870277" y="2446532"/>
            <a:ext cx="1936274" cy="117144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702732" y="3305638"/>
            <a:ext cx="1523201" cy="2160569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2867476" y="616687"/>
            <a:ext cx="4561975" cy="843077"/>
            <a:chOff x="0" y="0"/>
            <a:chExt cx="6082633" cy="11241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39633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479265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718898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2" y="0"/>
                  </a:lnTo>
                  <a:lnTo>
                    <a:pt x="1124102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958530" y="0"/>
              <a:ext cx="1124102" cy="1124102"/>
            </a:xfrm>
            <a:custGeom>
              <a:avLst/>
              <a:gdLst/>
              <a:ahLst/>
              <a:cxnLst/>
              <a:rect r="r" b="b" t="t" l="l"/>
              <a:pathLst>
                <a:path h="1124102" w="1124102">
                  <a:moveTo>
                    <a:pt x="0" y="0"/>
                  </a:moveTo>
                  <a:lnTo>
                    <a:pt x="1124103" y="0"/>
                  </a:lnTo>
                  <a:lnTo>
                    <a:pt x="1124103" y="1124102"/>
                  </a:lnTo>
                  <a:lnTo>
                    <a:pt x="0" y="112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858549" y="562777"/>
            <a:ext cx="3097903" cy="929371"/>
          </a:xfrm>
          <a:prstGeom prst="rect">
            <a:avLst/>
          </a:prstGeom>
        </p:spPr>
      </p:pic>
      <p:sp>
        <p:nvSpPr>
          <p:cNvPr name="Freeform 25" id="25"/>
          <p:cNvSpPr/>
          <p:nvPr/>
        </p:nvSpPr>
        <p:spPr>
          <a:xfrm flipH="false" flipV="false" rot="0">
            <a:off x="6246424" y="562777"/>
            <a:ext cx="6020126" cy="2725475"/>
          </a:xfrm>
          <a:custGeom>
            <a:avLst/>
            <a:gdLst/>
            <a:ahLst/>
            <a:cxnLst/>
            <a:rect r="r" b="b" t="t" l="l"/>
            <a:pathLst>
              <a:path h="2725475" w="6020126">
                <a:moveTo>
                  <a:pt x="0" y="0"/>
                </a:moveTo>
                <a:lnTo>
                  <a:pt x="6020127" y="0"/>
                </a:lnTo>
                <a:lnTo>
                  <a:pt x="6020127" y="2725476"/>
                </a:lnTo>
                <a:lnTo>
                  <a:pt x="0" y="2725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277937" y="1660447"/>
            <a:ext cx="6020126" cy="2725475"/>
          </a:xfrm>
          <a:custGeom>
            <a:avLst/>
            <a:gdLst/>
            <a:ahLst/>
            <a:cxnLst/>
            <a:rect r="r" b="b" t="t" l="l"/>
            <a:pathLst>
              <a:path h="2725475" w="6020126">
                <a:moveTo>
                  <a:pt x="0" y="0"/>
                </a:moveTo>
                <a:lnTo>
                  <a:pt x="6020126" y="0"/>
                </a:lnTo>
                <a:lnTo>
                  <a:pt x="6020126" y="2725475"/>
                </a:lnTo>
                <a:lnTo>
                  <a:pt x="0" y="27254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321476" y="4658417"/>
            <a:ext cx="5269953" cy="223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1"/>
              </a:lnSpc>
            </a:pPr>
            <a:r>
              <a:rPr lang="en-US" sz="2900">
                <a:solidFill>
                  <a:srgbClr val="000000"/>
                </a:solidFill>
                <a:ea typeface="可画乐黑"/>
              </a:rPr>
              <a:t>此游戏融合了植物大战僵尸的经典元素与塔防游戏的玩法，令整个游戏不那么乏味枯燥，且更具有挑战性。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56869" y="6103472"/>
            <a:ext cx="4585434" cy="169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1"/>
              </a:lnSpc>
            </a:pPr>
            <a:r>
              <a:rPr lang="en-US" sz="2900">
                <a:solidFill>
                  <a:srgbClr val="000000"/>
                </a:solidFill>
                <a:ea typeface="可画乐黑"/>
              </a:rPr>
              <a:t>游戏设计了多样的武器功能和专属的武器升级系统，增强了游戏的耐玩性。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314626" y="6381828"/>
            <a:ext cx="1087848" cy="2719619"/>
          </a:xfrm>
          <a:custGeom>
            <a:avLst/>
            <a:gdLst/>
            <a:ahLst/>
            <a:cxnLst/>
            <a:rect r="r" b="b" t="t" l="l"/>
            <a:pathLst>
              <a:path h="2719619" w="1087848">
                <a:moveTo>
                  <a:pt x="0" y="0"/>
                </a:moveTo>
                <a:lnTo>
                  <a:pt x="1087847" y="0"/>
                </a:lnTo>
                <a:lnTo>
                  <a:pt x="1087847" y="2719619"/>
                </a:lnTo>
                <a:lnTo>
                  <a:pt x="0" y="271961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5400000">
            <a:off x="14281962" y="9024091"/>
            <a:ext cx="335247" cy="602569"/>
          </a:xfrm>
          <a:custGeom>
            <a:avLst/>
            <a:gdLst/>
            <a:ahLst/>
            <a:cxnLst/>
            <a:rect r="r" b="b" t="t" l="l"/>
            <a:pathLst>
              <a:path h="602569" w="335247">
                <a:moveTo>
                  <a:pt x="0" y="0"/>
                </a:moveTo>
                <a:lnTo>
                  <a:pt x="335248" y="0"/>
                </a:lnTo>
                <a:lnTo>
                  <a:pt x="335248" y="602568"/>
                </a:lnTo>
                <a:lnTo>
                  <a:pt x="0" y="6025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5400000">
            <a:off x="3670790" y="7679326"/>
            <a:ext cx="335247" cy="602569"/>
          </a:xfrm>
          <a:custGeom>
            <a:avLst/>
            <a:gdLst/>
            <a:ahLst/>
            <a:cxnLst/>
            <a:rect r="r" b="b" t="t" l="l"/>
            <a:pathLst>
              <a:path h="602569" w="335247">
                <a:moveTo>
                  <a:pt x="0" y="0"/>
                </a:moveTo>
                <a:lnTo>
                  <a:pt x="335248" y="0"/>
                </a:lnTo>
                <a:lnTo>
                  <a:pt x="335248" y="602568"/>
                </a:lnTo>
                <a:lnTo>
                  <a:pt x="0" y="6025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DAGHsFZuubM</dc:identifier>
  <dcterms:modified xsi:type="dcterms:W3CDTF">2011-08-01T06:04:30Z</dcterms:modified>
  <cp:revision>1</cp:revision>
  <dc:title>大作业答辩ppt</dc:title>
</cp:coreProperties>
</file>